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Lst>
  <p:sldSz cy="6858000" cx="9144000"/>
  <p:notesSz cx="6858000" cy="9144000"/>
  <p:embeddedFontLst>
    <p:embeddedFont>
      <p:font typeface="Economica"/>
      <p:regular r:id="rId48"/>
      <p:bold r:id="rId49"/>
      <p:italic r:id="rId50"/>
      <p:boldItalic r:id="rId51"/>
    </p:embeddedFont>
    <p:embeddedFont>
      <p:font typeface="Roboto"/>
      <p:regular r:id="rId52"/>
      <p:bold r:id="rId53"/>
      <p:italic r:id="rId54"/>
      <p:boldItalic r:id="rId55"/>
    </p:embeddedFont>
    <p:embeddedFont>
      <p:font typeface="Open Sans"/>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Economica-regular.fntdata"/><Relationship Id="rId47" Type="http://schemas.openxmlformats.org/officeDocument/2006/relationships/slide" Target="slides/slide43.xml"/><Relationship Id="rId49" Type="http://schemas.openxmlformats.org/officeDocument/2006/relationships/font" Target="fonts/Economica-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Economica-boldItalic.fntdata"/><Relationship Id="rId50" Type="http://schemas.openxmlformats.org/officeDocument/2006/relationships/font" Target="fonts/Economica-italic.fntdata"/><Relationship Id="rId53" Type="http://schemas.openxmlformats.org/officeDocument/2006/relationships/font" Target="fonts/Roboto-bold.fntdata"/><Relationship Id="rId52" Type="http://schemas.openxmlformats.org/officeDocument/2006/relationships/font" Target="fonts/Roboto-regular.fntdata"/><Relationship Id="rId11" Type="http://schemas.openxmlformats.org/officeDocument/2006/relationships/slide" Target="slides/slide7.xml"/><Relationship Id="rId55" Type="http://schemas.openxmlformats.org/officeDocument/2006/relationships/font" Target="fonts/Roboto-boldItalic.fntdata"/><Relationship Id="rId10" Type="http://schemas.openxmlformats.org/officeDocument/2006/relationships/slide" Target="slides/slide6.xml"/><Relationship Id="rId54" Type="http://schemas.openxmlformats.org/officeDocument/2006/relationships/font" Target="fonts/Roboto-italic.fntdata"/><Relationship Id="rId13" Type="http://schemas.openxmlformats.org/officeDocument/2006/relationships/slide" Target="slides/slide9.xml"/><Relationship Id="rId57" Type="http://schemas.openxmlformats.org/officeDocument/2006/relationships/font" Target="fonts/OpenSans-bold.fntdata"/><Relationship Id="rId12" Type="http://schemas.openxmlformats.org/officeDocument/2006/relationships/slide" Target="slides/slide8.xml"/><Relationship Id="rId56" Type="http://schemas.openxmlformats.org/officeDocument/2006/relationships/font" Target="fonts/OpenSans-regular.fntdata"/><Relationship Id="rId15" Type="http://schemas.openxmlformats.org/officeDocument/2006/relationships/slide" Target="slides/slide11.xml"/><Relationship Id="rId59" Type="http://schemas.openxmlformats.org/officeDocument/2006/relationships/font" Target="fonts/OpenSans-boldItalic.fntdata"/><Relationship Id="rId14" Type="http://schemas.openxmlformats.org/officeDocument/2006/relationships/slide" Target="slides/slide10.xml"/><Relationship Id="rId58" Type="http://schemas.openxmlformats.org/officeDocument/2006/relationships/font" Target="fonts/OpenSans-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9478df27df_0_12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g9478df27df_0_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9478df27df_0_12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9478df27df_0_1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9287d1c8be_1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g9287d1c8be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9478df27df_0_18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g9478df27df_0_1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9478df27df_0_19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g9478df27df_0_1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9478df27df_0_19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9478df27df_0_1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9478df27df_0_25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9478df27df_0_2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9478df27df_0_26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9478df27df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9478df27df_0_27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g9478df27df_0_2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9287d1c8be_1_52: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9287d1c8be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87fc4485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87fc44851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9287d1c8be_0_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g9287d1c8be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92a64d4a9f_1_18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92a64d4a9f_1_1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92a64d4a9f_1_9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92a64d4a9f_1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9287d1c8be_0_1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9287d1c8be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9287d1c8be_1_8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g9287d1c8be_1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92a64d4a9f_1_7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g92a64d4a9f_1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88e3151951_2_7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g88e3151951_2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9287d1c8be_1_5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g9287d1c8be_1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9287d1c8be_1_7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g9287d1c8be_1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92a64d4a9f_1_8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g92a64d4a9f_1_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9287d1c8be_0_23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g9287d1c8be_0_2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9287d1c8be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g9287d1c8b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9287d1c8be_1_9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g9287d1c8be_1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9287d1c8be_0_53: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9287d1c8be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9287d1c8be_0_4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g9287d1c8be_0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92a64d4a9f_1_1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g92a64d4a9f_1_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rPr lang="en"/>
              <a:t>What? - CPUs, GPUs, TPUs</a:t>
            </a:r>
            <a:br>
              <a:rPr lang="en"/>
            </a:br>
            <a:br>
              <a:rPr lang="en"/>
            </a:br>
            <a:r>
              <a:rPr lang="en"/>
              <a:t>Why? </a:t>
            </a:r>
            <a:br>
              <a:rPr lang="en"/>
            </a:br>
            <a:br>
              <a:rPr lang="en"/>
            </a:br>
            <a:r>
              <a:rPr lang="en"/>
              <a:t>Where? - </a:t>
            </a:r>
            <a:endParaRPr b="0" i="0" sz="1100" u="none" cap="none" strike="noStrike"/>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88e3151951_0_4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g88e3151951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9287d1c8be_0_18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9287d1c8be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9287d1c8be_0_19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g9287d1c8be_0_1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9287d1c8be_0_20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g9287d1c8be_0_2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9287d1c8be_0_22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1" name="Google Shape;421;g9287d1c8be_0_2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890da1984a_0_2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890da1984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92a64d4a9f_1_17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1" name="Google Shape;431;g92a64d4a9f_1_1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rPr lang="en"/>
              <a:t>What? - CPUs, GPUs, TPUs</a:t>
            </a:r>
            <a:br>
              <a:rPr lang="en"/>
            </a:br>
            <a:br>
              <a:rPr lang="en"/>
            </a:br>
            <a:r>
              <a:rPr lang="en"/>
              <a:t>Why? </a:t>
            </a:r>
            <a:br>
              <a:rPr lang="en"/>
            </a:br>
            <a:br>
              <a:rPr lang="en"/>
            </a:br>
            <a:r>
              <a:rPr lang="en"/>
              <a:t>Where? - </a:t>
            </a:r>
            <a:endParaRPr b="0" i="0" sz="1100" u="none" cap="none" strike="noStrike"/>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9287d1c8be_0_16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3" name="Google Shape;443;g9287d1c8be_0_1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9287d1c8be_0_17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4" name="Google Shape;454;g9287d1c8be_0_1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6e107504d6_0_2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5" name="Google Shape;465;g6e107504d6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9478df27df_0_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g9478df27df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92a64d4a9f_1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g92a64d4a9f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9478df27df_0_5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g9478df27df_0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9478df27df_0_6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9478df27df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9478df27df_0_1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g9478df27df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image" Target="../media/image13.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2.png"/><Relationship Id="rId4" Type="http://schemas.openxmlformats.org/officeDocument/2006/relationships/image" Target="../media/image12.png"/><Relationship Id="rId5"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6.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2.pn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hyperlink" Target="https://machinelearningknowledge.ai/activation-functions-neural-network/" TargetMode="Externa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hyperlink" Target="https://discuss.dphi.tech/c/bootcamps/deep-learning-bootcamp/16" TargetMode="External"/><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hyperlink" Target="https://github.com/dphi-official/Deep_Learning_Bootcamp/blob/master/DL%20For%20Classification/%20DL_Day6_Building_a_DL_Model.ipynb" TargetMode="External"/><Relationship Id="rId4" Type="http://schemas.openxmlformats.org/officeDocument/2006/relationships/image" Target="../media/image1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hyperlink" Target="https://discuss.dphi.tech/c/bootcamps/deep-learning-bootcamp/16" TargetMode="External"/><Relationship Id="rId4" Type="http://schemas.openxmlformats.org/officeDocument/2006/relationships/image" Target="../media/image1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hyperlink" Target="https://github.com/dphi-official/Deep_Learning_Bootcamp/blob/master/DL%20For%20Classification/DL_Day6_Binary_Classification.ipynb" TargetMode="External"/><Relationship Id="rId4"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hyperlink" Target="https://docs.google.com/presentation/d/19GR6Tg2E06yyJO0b4KCthauhkQoasLZFICbNL6JZP38/edit?usp=sharing" TargetMode="External"/><Relationship Id="rId4" Type="http://schemas.openxmlformats.org/officeDocument/2006/relationships/image" Target="../media/image1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hyperlink" Target="http://www.youtube.com/watch?v=zM4VZR0px8E" TargetMode="External"/><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13"/>
          <p:cNvCxnSpPr/>
          <p:nvPr/>
        </p:nvCxnSpPr>
        <p:spPr>
          <a:xfrm flipH="1" rot="10800000">
            <a:off x="84450" y="8491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6" name="Google Shape;56;p13"/>
          <p:cNvSpPr/>
          <p:nvPr/>
        </p:nvSpPr>
        <p:spPr>
          <a:xfrm>
            <a:off x="-12475" y="6114475"/>
            <a:ext cx="9156600" cy="781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835450" y="2026213"/>
            <a:ext cx="76635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Welcome to Deep Learning</a:t>
            </a:r>
            <a:endParaRPr b="1" sz="3400">
              <a:latin typeface="Open Sans"/>
              <a:ea typeface="Open Sans"/>
              <a:cs typeface="Open Sans"/>
              <a:sym typeface="Open Sans"/>
            </a:endParaRPr>
          </a:p>
          <a:p>
            <a:pPr indent="0" lvl="0" marL="0" rtl="0" algn="ctr">
              <a:spcBef>
                <a:spcPts val="0"/>
              </a:spcBef>
              <a:spcAft>
                <a:spcPts val="0"/>
              </a:spcAft>
              <a:buNone/>
            </a:pPr>
            <a:r>
              <a:rPr b="1" lang="en" sz="3400">
                <a:latin typeface="Open Sans"/>
                <a:ea typeface="Open Sans"/>
                <a:cs typeface="Open Sans"/>
                <a:sym typeface="Open Sans"/>
              </a:rPr>
              <a:t> Online Bootcamp</a:t>
            </a:r>
            <a:endParaRPr b="1" sz="3400">
              <a:latin typeface="Open Sans"/>
              <a:ea typeface="Open Sans"/>
              <a:cs typeface="Open Sans"/>
              <a:sym typeface="Open Sans"/>
            </a:endParaRPr>
          </a:p>
        </p:txBody>
      </p:sp>
      <p:pic>
        <p:nvPicPr>
          <p:cNvPr id="58" name="Google Shape;58;p13"/>
          <p:cNvPicPr preferRelativeResize="0"/>
          <p:nvPr/>
        </p:nvPicPr>
        <p:blipFill>
          <a:blip r:embed="rId3">
            <a:alphaModFix/>
          </a:blip>
          <a:stretch>
            <a:fillRect/>
          </a:stretch>
        </p:blipFill>
        <p:spPr>
          <a:xfrm>
            <a:off x="2840341" y="4329500"/>
            <a:ext cx="3463325" cy="1039000"/>
          </a:xfrm>
          <a:prstGeom prst="rect">
            <a:avLst/>
          </a:prstGeom>
          <a:noFill/>
          <a:ln>
            <a:noFill/>
          </a:ln>
        </p:spPr>
      </p:pic>
      <p:sp>
        <p:nvSpPr>
          <p:cNvPr id="59" name="Google Shape;59;p13"/>
          <p:cNvSpPr txBox="1"/>
          <p:nvPr/>
        </p:nvSpPr>
        <p:spPr>
          <a:xfrm>
            <a:off x="663250" y="3298225"/>
            <a:ext cx="79617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rgbClr val="666666"/>
                </a:solidFill>
                <a:latin typeface="Open Sans"/>
                <a:ea typeface="Open Sans"/>
                <a:cs typeface="Open Sans"/>
                <a:sym typeface="Open Sans"/>
              </a:rPr>
              <a:t>Day 6 - Binary Classification</a:t>
            </a:r>
            <a:endParaRPr b="1" sz="3400">
              <a:solidFill>
                <a:srgbClr val="666666"/>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7" name="Google Shape;137;p2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38" name="Google Shape;138;p22"/>
          <p:cNvSpPr txBox="1"/>
          <p:nvPr/>
        </p:nvSpPr>
        <p:spPr>
          <a:xfrm>
            <a:off x="663250" y="68450"/>
            <a:ext cx="7693800" cy="906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Linear Regression vs Logistic</a:t>
            </a:r>
            <a:endParaRPr sz="4800">
              <a:solidFill>
                <a:srgbClr val="434343"/>
              </a:solidFill>
              <a:latin typeface="Economica"/>
              <a:ea typeface="Economica"/>
              <a:cs typeface="Economica"/>
              <a:sym typeface="Economica"/>
            </a:endParaRPr>
          </a:p>
        </p:txBody>
      </p:sp>
      <p:sp>
        <p:nvSpPr>
          <p:cNvPr id="139" name="Google Shape;139;p22"/>
          <p:cNvSpPr txBox="1"/>
          <p:nvPr/>
        </p:nvSpPr>
        <p:spPr>
          <a:xfrm>
            <a:off x="229200" y="1532050"/>
            <a:ext cx="8685600" cy="4337100"/>
          </a:xfrm>
          <a:prstGeom prst="rect">
            <a:avLst/>
          </a:prstGeom>
          <a:noFill/>
          <a:ln>
            <a:noFill/>
          </a:ln>
        </p:spPr>
        <p:txBody>
          <a:bodyPr anchorCtr="0" anchor="t" bIns="91425" lIns="91425" spcFirstLastPara="1" rIns="91425" wrap="square" tIns="91425">
            <a:noAutofit/>
          </a:bodyPr>
          <a:lstStyle/>
          <a:p>
            <a:pPr indent="-474210" lvl="0" marL="609701" rtl="0" algn="l">
              <a:lnSpc>
                <a:spcPct val="90000"/>
              </a:lnSpc>
              <a:spcBef>
                <a:spcPts val="0"/>
              </a:spcBef>
              <a:spcAft>
                <a:spcPts val="0"/>
              </a:spcAft>
              <a:buClr>
                <a:srgbClr val="434343"/>
              </a:buClr>
              <a:buSzPts val="2400"/>
              <a:buChar char="●"/>
            </a:pPr>
            <a:r>
              <a:rPr lang="en" sz="2400">
                <a:solidFill>
                  <a:srgbClr val="002060"/>
                </a:solidFill>
                <a:latin typeface="Calibri"/>
                <a:ea typeface="Calibri"/>
                <a:cs typeface="Calibri"/>
                <a:sym typeface="Calibri"/>
              </a:rPr>
              <a:t>Linear regression is used to solve regression problems with continuous values</a:t>
            </a:r>
            <a:endParaRPr sz="2800">
              <a:solidFill>
                <a:schemeClr val="dk1"/>
              </a:solidFill>
              <a:latin typeface="Calibri"/>
              <a:ea typeface="Calibri"/>
              <a:cs typeface="Calibri"/>
              <a:sym typeface="Calibri"/>
            </a:endParaRPr>
          </a:p>
          <a:p>
            <a:pPr indent="-474210" lvl="0" marL="609701"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Logistic regression is used to solve classification problems with discrete categories</a:t>
            </a:r>
            <a:endParaRPr sz="2800">
              <a:solidFill>
                <a:schemeClr val="dk1"/>
              </a:solidFill>
              <a:latin typeface="Calibri"/>
              <a:ea typeface="Calibri"/>
              <a:cs typeface="Calibri"/>
              <a:sym typeface="Calibri"/>
            </a:endParaRPr>
          </a:p>
          <a:p>
            <a:pPr indent="-228600" lvl="1" marL="685800"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Binary classification (Classes 0 and 1)</a:t>
            </a:r>
            <a:endParaRPr sz="2400">
              <a:solidFill>
                <a:srgbClr val="002060"/>
              </a:solidFill>
              <a:latin typeface="Calibri"/>
              <a:ea typeface="Calibri"/>
              <a:cs typeface="Calibri"/>
              <a:sym typeface="Calibri"/>
            </a:endParaRPr>
          </a:p>
          <a:p>
            <a:pPr indent="-228600" lvl="1" marL="685800"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Examples:</a:t>
            </a:r>
            <a:endParaRPr sz="2400">
              <a:solidFill>
                <a:srgbClr val="002060"/>
              </a:solidFill>
              <a:latin typeface="Calibri"/>
              <a:ea typeface="Calibri"/>
              <a:cs typeface="Calibri"/>
              <a:sym typeface="Calibri"/>
            </a:endParaRPr>
          </a:p>
          <a:p>
            <a:pPr indent="-292100" lvl="2" marL="1143000"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Emails (Spam / Not Spam)</a:t>
            </a:r>
            <a:endParaRPr sz="2400">
              <a:solidFill>
                <a:schemeClr val="dk1"/>
              </a:solidFill>
              <a:latin typeface="Calibri"/>
              <a:ea typeface="Calibri"/>
              <a:cs typeface="Calibri"/>
              <a:sym typeface="Calibri"/>
            </a:endParaRPr>
          </a:p>
          <a:p>
            <a:pPr indent="-292100" lvl="2" marL="1143000"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Credit Card Transactions (Fraudulent / Not Fraudulent)</a:t>
            </a:r>
            <a:endParaRPr sz="2400">
              <a:solidFill>
                <a:schemeClr val="dk1"/>
              </a:solidFill>
              <a:latin typeface="Calibri"/>
              <a:ea typeface="Calibri"/>
              <a:cs typeface="Calibri"/>
              <a:sym typeface="Calibri"/>
            </a:endParaRPr>
          </a:p>
          <a:p>
            <a:pPr indent="-292100" lvl="2" marL="1143000"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Loan Default (Yes / No)</a:t>
            </a:r>
            <a:endParaRPr sz="2400">
              <a:solidFill>
                <a:srgbClr val="002060"/>
              </a:solidFill>
              <a:latin typeface="Calibri"/>
              <a:ea typeface="Calibri"/>
              <a:cs typeface="Calibri"/>
              <a:sym typeface="Calibri"/>
            </a:endParaRPr>
          </a:p>
          <a:p>
            <a:pPr indent="-321810" lvl="3" marL="609701" rtl="0" algn="l">
              <a:lnSpc>
                <a:spcPct val="90000"/>
              </a:lnSpc>
              <a:spcBef>
                <a:spcPts val="500"/>
              </a:spcBef>
              <a:spcAft>
                <a:spcPts val="0"/>
              </a:spcAft>
              <a:buClr>
                <a:srgbClr val="434343"/>
              </a:buClr>
              <a:buSzPts val="2400"/>
              <a:buFont typeface="Arial"/>
              <a:buNone/>
            </a:pPr>
            <a:r>
              <a:t/>
            </a:r>
            <a:endParaRPr sz="2400">
              <a:solidFill>
                <a:srgbClr val="002060"/>
              </a:solidFill>
              <a:latin typeface="Calibri"/>
              <a:ea typeface="Calibri"/>
              <a:cs typeface="Calibri"/>
              <a:sym typeface="Calibri"/>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5" name="Google Shape;145;p2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46" name="Google Shape;146;p23"/>
          <p:cNvSpPr txBox="1"/>
          <p:nvPr/>
        </p:nvSpPr>
        <p:spPr>
          <a:xfrm>
            <a:off x="229200" y="1548500"/>
            <a:ext cx="8685600" cy="5118600"/>
          </a:xfrm>
          <a:prstGeom prst="rect">
            <a:avLst/>
          </a:prstGeom>
          <a:noFill/>
          <a:ln>
            <a:noFill/>
          </a:ln>
        </p:spPr>
        <p:txBody>
          <a:bodyPr anchorCtr="0" anchor="t" bIns="91425" lIns="91425" spcFirstLastPara="1" rIns="91425" wrap="square" tIns="91425">
            <a:noAutofit/>
          </a:bodyPr>
          <a:lstStyle/>
          <a:p>
            <a:pPr indent="-461510" lvl="0" marL="609701" rtl="0" algn="l">
              <a:lnSpc>
                <a:spcPct val="90000"/>
              </a:lnSpc>
              <a:spcBef>
                <a:spcPts val="0"/>
              </a:spcBef>
              <a:spcAft>
                <a:spcPts val="0"/>
              </a:spcAft>
              <a:buClr>
                <a:srgbClr val="434343"/>
              </a:buClr>
              <a:buSzPts val="2200"/>
              <a:buChar char="●"/>
            </a:pPr>
            <a:r>
              <a:rPr lang="en" sz="2200">
                <a:solidFill>
                  <a:srgbClr val="002060"/>
                </a:solidFill>
                <a:latin typeface="Calibri"/>
                <a:ea typeface="Calibri"/>
                <a:cs typeface="Calibri"/>
                <a:sym typeface="Calibri"/>
              </a:rPr>
              <a:t>Let’s say a data scientist named John want to predict that whether a customer will buy insurance or not</a:t>
            </a:r>
            <a:endParaRPr sz="2600">
              <a:solidFill>
                <a:schemeClr val="dk1"/>
              </a:solidFill>
              <a:latin typeface="Calibri"/>
              <a:ea typeface="Calibri"/>
              <a:cs typeface="Calibri"/>
              <a:sym typeface="Calibri"/>
            </a:endParaRPr>
          </a:p>
          <a:p>
            <a:pPr indent="-461510" lvl="0" marL="609701" rtl="0" algn="l">
              <a:lnSpc>
                <a:spcPct val="90000"/>
              </a:lnSpc>
              <a:spcBef>
                <a:spcPts val="1000"/>
              </a:spcBef>
              <a:spcAft>
                <a:spcPts val="0"/>
              </a:spcAft>
              <a:buClr>
                <a:srgbClr val="434343"/>
              </a:buClr>
              <a:buSzPts val="2200"/>
              <a:buChar char="●"/>
            </a:pPr>
            <a:r>
              <a:rPr lang="en" sz="2200">
                <a:solidFill>
                  <a:srgbClr val="002060"/>
                </a:solidFill>
                <a:latin typeface="Calibri"/>
                <a:ea typeface="Calibri"/>
                <a:cs typeface="Calibri"/>
                <a:sym typeface="Calibri"/>
              </a:rPr>
              <a:t>Remember that linear regression is used to predict a continuous value where the output (y) may vary between +∞ (positive infinity) to -∞ (negative infinity) whereas in this case, the target variable (y) takes only two discrete values, 0 (No insurance) and 1 (Yes, got the insurance).</a:t>
            </a:r>
            <a:endParaRPr sz="2200">
              <a:solidFill>
                <a:srgbClr val="002060"/>
              </a:solidFill>
              <a:latin typeface="Calibri"/>
              <a:ea typeface="Calibri"/>
              <a:cs typeface="Calibri"/>
              <a:sym typeface="Calibri"/>
            </a:endParaRPr>
          </a:p>
          <a:p>
            <a:pPr indent="-461510" lvl="0" marL="609701" rtl="0" algn="l">
              <a:lnSpc>
                <a:spcPct val="90000"/>
              </a:lnSpc>
              <a:spcBef>
                <a:spcPts val="1000"/>
              </a:spcBef>
              <a:spcAft>
                <a:spcPts val="0"/>
              </a:spcAft>
              <a:buClr>
                <a:srgbClr val="434343"/>
              </a:buClr>
              <a:buSzPts val="2200"/>
              <a:buChar char="●"/>
            </a:pPr>
            <a:r>
              <a:rPr lang="en" sz="2200">
                <a:solidFill>
                  <a:srgbClr val="002060"/>
                </a:solidFill>
                <a:latin typeface="Calibri"/>
                <a:ea typeface="Calibri"/>
                <a:cs typeface="Calibri"/>
                <a:sym typeface="Calibri"/>
              </a:rPr>
              <a:t>John’s decides to extend the concepts of linear regression to fulfil his requirement. One approach is to take the output of linear regression and map it between 0 and 1, if the resultant output is below a certain threshold (say 0.5), classify it as No (didn’t buy the insurance) whereas if the resultant output is above a certain threshold, classify it as bought the insurance (yes)</a:t>
            </a:r>
            <a:endParaRPr sz="2200">
              <a:solidFill>
                <a:srgbClr val="002060"/>
              </a:solidFill>
              <a:latin typeface="Calibri"/>
              <a:ea typeface="Calibri"/>
              <a:cs typeface="Calibri"/>
              <a:sym typeface="Calibri"/>
            </a:endParaRPr>
          </a:p>
        </p:txBody>
      </p:sp>
      <p:sp>
        <p:nvSpPr>
          <p:cNvPr id="147" name="Google Shape;147;p23"/>
          <p:cNvSpPr txBox="1"/>
          <p:nvPr/>
        </p:nvSpPr>
        <p:spPr>
          <a:xfrm>
            <a:off x="663250" y="68450"/>
            <a:ext cx="7693800" cy="906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Linear Regression vs Logistic</a:t>
            </a:r>
            <a:endParaRPr sz="4800">
              <a:solidFill>
                <a:srgbClr val="434343"/>
              </a:solidFill>
              <a:latin typeface="Economica"/>
              <a:ea typeface="Economica"/>
              <a:cs typeface="Economica"/>
              <a:sym typeface="Economic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cxnSp>
        <p:nvCxnSpPr>
          <p:cNvPr id="152" name="Google Shape;152;p2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53" name="Google Shape;153;p24"/>
          <p:cNvSpPr txBox="1"/>
          <p:nvPr/>
        </p:nvSpPr>
        <p:spPr>
          <a:xfrm>
            <a:off x="229200" y="998650"/>
            <a:ext cx="8685600" cy="2481600"/>
          </a:xfrm>
          <a:prstGeom prst="rect">
            <a:avLst/>
          </a:prstGeom>
          <a:noFill/>
          <a:ln>
            <a:noFill/>
          </a:ln>
        </p:spPr>
        <p:txBody>
          <a:bodyPr anchorCtr="0" anchor="t" bIns="91425" lIns="91425" spcFirstLastPara="1" rIns="91425" wrap="square" tIns="91425">
            <a:noAutofit/>
          </a:bodyPr>
          <a:lstStyle/>
          <a:p>
            <a:pPr indent="-455160" lvl="0" marL="609701" rtl="0" algn="l">
              <a:lnSpc>
                <a:spcPct val="90000"/>
              </a:lnSpc>
              <a:spcBef>
                <a:spcPts val="1000"/>
              </a:spcBef>
              <a:spcAft>
                <a:spcPts val="0"/>
              </a:spcAft>
              <a:buClr>
                <a:srgbClr val="434343"/>
              </a:buClr>
              <a:buSzPts val="2100"/>
              <a:buChar char="●"/>
            </a:pPr>
            <a:r>
              <a:rPr lang="en" sz="2100">
                <a:solidFill>
                  <a:srgbClr val="002060"/>
                </a:solidFill>
                <a:latin typeface="Calibri"/>
                <a:ea typeface="Calibri"/>
                <a:cs typeface="Calibri"/>
                <a:sym typeface="Calibri"/>
              </a:rPr>
              <a:t>We then plot a simple linear regression line and set the threshold as 0.5 </a:t>
            </a:r>
            <a:endParaRPr sz="2500">
              <a:solidFill>
                <a:schemeClr val="dk1"/>
              </a:solidFill>
              <a:latin typeface="Calibri"/>
              <a:ea typeface="Calibri"/>
              <a:cs typeface="Calibri"/>
              <a:sym typeface="Calibri"/>
            </a:endParaRPr>
          </a:p>
          <a:p>
            <a:pPr indent="-260363" lvl="1" marL="914445" rtl="0" algn="l">
              <a:lnSpc>
                <a:spcPct val="90000"/>
              </a:lnSpc>
              <a:spcBef>
                <a:spcPts val="500"/>
              </a:spcBef>
              <a:spcAft>
                <a:spcPts val="0"/>
              </a:spcAft>
              <a:buClr>
                <a:srgbClr val="434343"/>
              </a:buClr>
              <a:buSzPts val="2700"/>
              <a:buFont typeface="Montserrat"/>
              <a:buChar char="○"/>
            </a:pPr>
            <a:r>
              <a:rPr lang="en" sz="2100">
                <a:solidFill>
                  <a:srgbClr val="002060"/>
                </a:solidFill>
                <a:latin typeface="Calibri"/>
                <a:ea typeface="Calibri"/>
                <a:cs typeface="Calibri"/>
                <a:sym typeface="Calibri"/>
              </a:rPr>
              <a:t>Negative class (Insurance = No)– Age on the left side </a:t>
            </a:r>
            <a:endParaRPr sz="2100">
              <a:solidFill>
                <a:schemeClr val="dk1"/>
              </a:solidFill>
              <a:latin typeface="Calibri"/>
              <a:ea typeface="Calibri"/>
              <a:cs typeface="Calibri"/>
              <a:sym typeface="Calibri"/>
            </a:endParaRPr>
          </a:p>
          <a:p>
            <a:pPr indent="-260363" lvl="1" marL="914445" rtl="0" algn="l">
              <a:lnSpc>
                <a:spcPct val="90000"/>
              </a:lnSpc>
              <a:spcBef>
                <a:spcPts val="500"/>
              </a:spcBef>
              <a:spcAft>
                <a:spcPts val="0"/>
              </a:spcAft>
              <a:buClr>
                <a:srgbClr val="434343"/>
              </a:buClr>
              <a:buSzPts val="2700"/>
              <a:buFont typeface="Montserrat"/>
              <a:buChar char="○"/>
            </a:pPr>
            <a:r>
              <a:rPr lang="en" sz="2100">
                <a:solidFill>
                  <a:srgbClr val="002060"/>
                </a:solidFill>
                <a:latin typeface="Calibri"/>
                <a:ea typeface="Calibri"/>
                <a:cs typeface="Calibri"/>
                <a:sym typeface="Calibri"/>
              </a:rPr>
              <a:t>Positive class (Insurance = Yes) – Age on the right side</a:t>
            </a:r>
            <a:endParaRPr sz="2100">
              <a:solidFill>
                <a:srgbClr val="002060"/>
              </a:solidFill>
              <a:latin typeface="Calibri"/>
              <a:ea typeface="Calibri"/>
              <a:cs typeface="Calibri"/>
              <a:sym typeface="Calibri"/>
            </a:endParaRPr>
          </a:p>
        </p:txBody>
      </p:sp>
      <p:sp>
        <p:nvSpPr>
          <p:cNvPr id="154" name="Google Shape;154;p24"/>
          <p:cNvSpPr txBox="1"/>
          <p:nvPr/>
        </p:nvSpPr>
        <p:spPr>
          <a:xfrm>
            <a:off x="663250" y="68450"/>
            <a:ext cx="7693800" cy="906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Linear Regression vs Logistic</a:t>
            </a:r>
            <a:endParaRPr sz="4800">
              <a:solidFill>
                <a:srgbClr val="434343"/>
              </a:solidFill>
              <a:latin typeface="Economica"/>
              <a:ea typeface="Economica"/>
              <a:cs typeface="Economica"/>
              <a:sym typeface="Economica"/>
            </a:endParaRPr>
          </a:p>
        </p:txBody>
      </p:sp>
      <p:pic>
        <p:nvPicPr>
          <p:cNvPr id="155" name="Google Shape;155;p24"/>
          <p:cNvPicPr preferRelativeResize="0"/>
          <p:nvPr/>
        </p:nvPicPr>
        <p:blipFill>
          <a:blip r:embed="rId3">
            <a:alphaModFix/>
          </a:blip>
          <a:stretch>
            <a:fillRect/>
          </a:stretch>
        </p:blipFill>
        <p:spPr>
          <a:xfrm>
            <a:off x="221550" y="2578269"/>
            <a:ext cx="8685600" cy="402015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5"/>
          <p:cNvSpPr/>
          <p:nvPr/>
        </p:nvSpPr>
        <p:spPr>
          <a:xfrm>
            <a:off x="3806850" y="3388975"/>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1" name="Google Shape;161;p2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62" name="Google Shape;162;p25"/>
          <p:cNvSpPr txBox="1"/>
          <p:nvPr/>
        </p:nvSpPr>
        <p:spPr>
          <a:xfrm>
            <a:off x="434650" y="-609600"/>
            <a:ext cx="8324400" cy="1660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Imagine there is an outlier to towards right</a:t>
            </a:r>
            <a:endParaRPr sz="4800">
              <a:solidFill>
                <a:srgbClr val="434343"/>
              </a:solidFill>
              <a:latin typeface="Economica"/>
              <a:ea typeface="Economica"/>
              <a:cs typeface="Economica"/>
              <a:sym typeface="Economica"/>
            </a:endParaRPr>
          </a:p>
        </p:txBody>
      </p:sp>
      <p:sp>
        <p:nvSpPr>
          <p:cNvPr id="163" name="Google Shape;163;p25"/>
          <p:cNvSpPr txBox="1"/>
          <p:nvPr/>
        </p:nvSpPr>
        <p:spPr>
          <a:xfrm>
            <a:off x="927750" y="5136950"/>
            <a:ext cx="7380300" cy="1516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Open Sans"/>
              <a:buChar char="●"/>
            </a:pPr>
            <a:r>
              <a:rPr lang="en" sz="1500">
                <a:latin typeface="Open Sans"/>
                <a:ea typeface="Open Sans"/>
                <a:cs typeface="Open Sans"/>
                <a:sym typeface="Open Sans"/>
              </a:rPr>
              <a:t>As we can see outlier in the data and will distort the whole linear regression line.</a:t>
            </a:r>
            <a:endParaRPr sz="1500">
              <a:latin typeface="Open Sans"/>
              <a:ea typeface="Open Sans"/>
              <a:cs typeface="Open Sans"/>
              <a:sym typeface="Open Sans"/>
            </a:endParaRPr>
          </a:p>
          <a:p>
            <a:pPr indent="-323850" lvl="0" marL="457200" rtl="0" algn="l">
              <a:spcBef>
                <a:spcPts val="0"/>
              </a:spcBef>
              <a:spcAft>
                <a:spcPts val="0"/>
              </a:spcAft>
              <a:buSzPts val="1500"/>
              <a:buFont typeface="Open Sans"/>
              <a:buChar char="●"/>
            </a:pPr>
            <a:r>
              <a:rPr lang="en" sz="1500">
                <a:latin typeface="Open Sans"/>
                <a:ea typeface="Open Sans"/>
                <a:cs typeface="Open Sans"/>
                <a:sym typeface="Open Sans"/>
              </a:rPr>
              <a:t>Clearly the line is unable to differentiate the classes with the linear line fit </a:t>
            </a:r>
            <a:endParaRPr sz="1500">
              <a:latin typeface="Open Sans"/>
              <a:ea typeface="Open Sans"/>
              <a:cs typeface="Open Sans"/>
              <a:sym typeface="Open Sans"/>
            </a:endParaRPr>
          </a:p>
          <a:p>
            <a:pPr indent="-323850" lvl="0" marL="457200" rtl="0" algn="l">
              <a:spcBef>
                <a:spcPts val="0"/>
              </a:spcBef>
              <a:spcAft>
                <a:spcPts val="0"/>
              </a:spcAft>
              <a:buSzPts val="1500"/>
              <a:buFont typeface="Open Sans"/>
              <a:buChar char="●"/>
            </a:pPr>
            <a:r>
              <a:rPr lang="en" sz="1500">
                <a:latin typeface="Open Sans"/>
                <a:ea typeface="Open Sans"/>
                <a:cs typeface="Open Sans"/>
                <a:sym typeface="Open Sans"/>
              </a:rPr>
              <a:t>The line should have been at the vertical yellow line which is able to divide the positive and negative classes i.e yes or no for insurance</a:t>
            </a:r>
            <a:endParaRPr sz="1500">
              <a:latin typeface="Open Sans"/>
              <a:ea typeface="Open Sans"/>
              <a:cs typeface="Open Sans"/>
              <a:sym typeface="Open Sans"/>
            </a:endParaRPr>
          </a:p>
        </p:txBody>
      </p:sp>
      <p:pic>
        <p:nvPicPr>
          <p:cNvPr id="164" name="Google Shape;164;p25"/>
          <p:cNvPicPr preferRelativeResize="0"/>
          <p:nvPr/>
        </p:nvPicPr>
        <p:blipFill>
          <a:blip r:embed="rId3">
            <a:alphaModFix/>
          </a:blip>
          <a:stretch>
            <a:fillRect/>
          </a:stretch>
        </p:blipFill>
        <p:spPr>
          <a:xfrm>
            <a:off x="228600" y="1051260"/>
            <a:ext cx="8686800" cy="3933190"/>
          </a:xfrm>
          <a:prstGeom prst="rect">
            <a:avLst/>
          </a:prstGeom>
          <a:noFill/>
          <a:ln>
            <a:noFill/>
          </a:ln>
        </p:spPr>
      </p:pic>
      <p:sp>
        <p:nvSpPr>
          <p:cNvPr id="165" name="Google Shape;165;p25"/>
          <p:cNvSpPr/>
          <p:nvPr/>
        </p:nvSpPr>
        <p:spPr>
          <a:xfrm>
            <a:off x="6268650" y="2263675"/>
            <a:ext cx="441900" cy="2946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5"/>
          <p:cNvSpPr/>
          <p:nvPr/>
        </p:nvSpPr>
        <p:spPr>
          <a:xfrm>
            <a:off x="6844600" y="1687700"/>
            <a:ext cx="2070900" cy="709800"/>
          </a:xfrm>
          <a:prstGeom prst="wedgeRoundRectCallout">
            <a:avLst>
              <a:gd fmla="val -59092" name="adj1"/>
              <a:gd fmla="val 55678" name="adj2"/>
              <a:gd fmla="val 0" name="adj3"/>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t>Additional outlier that distorted the regression line</a:t>
            </a:r>
            <a:endParaRPr b="1"/>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2" name="Google Shape;172;p2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73" name="Google Shape;173;p26"/>
          <p:cNvSpPr txBox="1"/>
          <p:nvPr/>
        </p:nvSpPr>
        <p:spPr>
          <a:xfrm>
            <a:off x="793800" y="-6"/>
            <a:ext cx="7556400" cy="816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4800">
                <a:solidFill>
                  <a:srgbClr val="434343"/>
                </a:solidFill>
                <a:latin typeface="Economica"/>
                <a:ea typeface="Economica"/>
                <a:cs typeface="Economica"/>
                <a:sym typeface="Economica"/>
              </a:rPr>
              <a:t>Happy John! (Data Scientist)</a:t>
            </a:r>
            <a:endParaRPr sz="4800">
              <a:solidFill>
                <a:srgbClr val="434343"/>
              </a:solidFill>
              <a:latin typeface="Economica"/>
              <a:ea typeface="Economica"/>
              <a:cs typeface="Economica"/>
              <a:sym typeface="Economica"/>
            </a:endParaRPr>
          </a:p>
        </p:txBody>
      </p:sp>
      <p:pic>
        <p:nvPicPr>
          <p:cNvPr id="174" name="Google Shape;174;p26"/>
          <p:cNvPicPr preferRelativeResize="0"/>
          <p:nvPr/>
        </p:nvPicPr>
        <p:blipFill>
          <a:blip r:embed="rId3">
            <a:alphaModFix/>
          </a:blip>
          <a:stretch>
            <a:fillRect/>
          </a:stretch>
        </p:blipFill>
        <p:spPr>
          <a:xfrm>
            <a:off x="661375" y="2346850"/>
            <a:ext cx="8044679" cy="4199949"/>
          </a:xfrm>
          <a:prstGeom prst="rect">
            <a:avLst/>
          </a:prstGeom>
          <a:noFill/>
          <a:ln>
            <a:noFill/>
          </a:ln>
        </p:spPr>
      </p:pic>
      <p:pic>
        <p:nvPicPr>
          <p:cNvPr id="175" name="Google Shape;175;p26"/>
          <p:cNvPicPr preferRelativeResize="0"/>
          <p:nvPr/>
        </p:nvPicPr>
        <p:blipFill>
          <a:blip r:embed="rId4">
            <a:alphaModFix/>
          </a:blip>
          <a:stretch>
            <a:fillRect/>
          </a:stretch>
        </p:blipFill>
        <p:spPr>
          <a:xfrm>
            <a:off x="6866738" y="0"/>
            <a:ext cx="2027238" cy="1520425"/>
          </a:xfrm>
          <a:prstGeom prst="rect">
            <a:avLst/>
          </a:prstGeom>
          <a:noFill/>
          <a:ln>
            <a:noFill/>
          </a:ln>
        </p:spPr>
      </p:pic>
      <p:sp>
        <p:nvSpPr>
          <p:cNvPr id="176" name="Google Shape;176;p26"/>
          <p:cNvSpPr txBox="1"/>
          <p:nvPr/>
        </p:nvSpPr>
        <p:spPr>
          <a:xfrm>
            <a:off x="336600" y="1364750"/>
            <a:ext cx="7380300" cy="1516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Open Sans"/>
              <a:buChar char="●"/>
            </a:pPr>
            <a:r>
              <a:rPr b="1" lang="en" sz="1500">
                <a:latin typeface="Open Sans"/>
                <a:ea typeface="Open Sans"/>
                <a:cs typeface="Open Sans"/>
                <a:sym typeface="Open Sans"/>
              </a:rPr>
              <a:t>Well, life would be much simpler if we had a algorithm that</a:t>
            </a:r>
            <a:endParaRPr b="1" sz="1500">
              <a:latin typeface="Open Sans"/>
              <a:ea typeface="Open Sans"/>
              <a:cs typeface="Open Sans"/>
              <a:sym typeface="Open Sans"/>
            </a:endParaRPr>
          </a:p>
          <a:p>
            <a:pPr indent="0" lvl="0" marL="457200" rtl="0" algn="l">
              <a:spcBef>
                <a:spcPts val="0"/>
              </a:spcBef>
              <a:spcAft>
                <a:spcPts val="0"/>
              </a:spcAft>
              <a:buNone/>
            </a:pPr>
            <a:r>
              <a:rPr b="1" lang="en" sz="1500">
                <a:latin typeface="Open Sans"/>
                <a:ea typeface="Open Sans"/>
                <a:cs typeface="Open Sans"/>
                <a:sym typeface="Open Sans"/>
              </a:rPr>
              <a:t>would fit the points like below right? It is a much better fit compared to regression line!</a:t>
            </a:r>
            <a:endParaRPr b="1" sz="1500">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2" name="Google Shape;182;p2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83" name="Google Shape;183;p27"/>
          <p:cNvSpPr txBox="1"/>
          <p:nvPr/>
        </p:nvSpPr>
        <p:spPr>
          <a:xfrm>
            <a:off x="769950" y="163325"/>
            <a:ext cx="7556400" cy="81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Solution</a:t>
            </a:r>
            <a:endParaRPr sz="4800">
              <a:solidFill>
                <a:srgbClr val="434343"/>
              </a:solidFill>
              <a:latin typeface="Economica"/>
              <a:ea typeface="Economica"/>
              <a:cs typeface="Economica"/>
              <a:sym typeface="Economica"/>
            </a:endParaRPr>
          </a:p>
        </p:txBody>
      </p:sp>
      <p:sp>
        <p:nvSpPr>
          <p:cNvPr id="184" name="Google Shape;184;p27"/>
          <p:cNvSpPr txBox="1"/>
          <p:nvPr/>
        </p:nvSpPr>
        <p:spPr>
          <a:xfrm>
            <a:off x="126175" y="1101575"/>
            <a:ext cx="8781000" cy="2746800"/>
          </a:xfrm>
          <a:prstGeom prst="rect">
            <a:avLst/>
          </a:prstGeom>
          <a:noFill/>
          <a:ln>
            <a:noFill/>
          </a:ln>
        </p:spPr>
        <p:txBody>
          <a:bodyPr anchorCtr="0" anchor="t" bIns="91425" lIns="91425" spcFirstLastPara="1" rIns="91425" wrap="square" tIns="91425">
            <a:noAutofit/>
          </a:bodyPr>
          <a:lstStyle/>
          <a:p>
            <a:pPr indent="-474210" lvl="0" marL="609701" rtl="0" algn="l">
              <a:lnSpc>
                <a:spcPct val="90000"/>
              </a:lnSpc>
              <a:spcBef>
                <a:spcPts val="0"/>
              </a:spcBef>
              <a:spcAft>
                <a:spcPts val="0"/>
              </a:spcAft>
              <a:buClr>
                <a:srgbClr val="434343"/>
              </a:buClr>
              <a:buSzPts val="2400"/>
              <a:buChar char="●"/>
            </a:pPr>
            <a:r>
              <a:rPr lang="en" sz="2400">
                <a:solidFill>
                  <a:srgbClr val="002060"/>
                </a:solidFill>
                <a:latin typeface="Calibri"/>
                <a:ea typeface="Calibri"/>
                <a:cs typeface="Calibri"/>
                <a:sym typeface="Calibri"/>
              </a:rPr>
              <a:t>Solution – Transform linear regression to a logistic regression curve</a:t>
            </a:r>
            <a:endParaRPr sz="2800">
              <a:solidFill>
                <a:schemeClr val="dk1"/>
              </a:solidFill>
              <a:latin typeface="Calibri"/>
              <a:ea typeface="Calibri"/>
              <a:cs typeface="Calibri"/>
              <a:sym typeface="Calibri"/>
            </a:endParaRPr>
          </a:p>
          <a:p>
            <a:pPr indent="-474210" lvl="0" marL="609701"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Logistic regression is a Sigmoid function</a:t>
            </a:r>
            <a:endParaRPr sz="2400">
              <a:solidFill>
                <a:srgbClr val="002060"/>
              </a:solidFill>
              <a:latin typeface="Calibri"/>
              <a:ea typeface="Calibri"/>
              <a:cs typeface="Calibri"/>
              <a:sym typeface="Calibri"/>
            </a:endParaRPr>
          </a:p>
          <a:p>
            <a:pPr indent="-474210" lvl="0" marL="609701" rtl="0" algn="l">
              <a:lnSpc>
                <a:spcPct val="90000"/>
              </a:lnSpc>
              <a:spcBef>
                <a:spcPts val="1000"/>
              </a:spcBef>
              <a:spcAft>
                <a:spcPts val="0"/>
              </a:spcAft>
              <a:buClr>
                <a:srgbClr val="002060"/>
              </a:buClr>
              <a:buSzPts val="2400"/>
              <a:buFont typeface="Calibri"/>
              <a:buChar char="●"/>
            </a:pPr>
            <a:r>
              <a:rPr lang="en" sz="2400">
                <a:solidFill>
                  <a:srgbClr val="002060"/>
                </a:solidFill>
                <a:latin typeface="Calibri"/>
                <a:ea typeface="Calibri"/>
                <a:cs typeface="Calibri"/>
                <a:sym typeface="Calibri"/>
              </a:rPr>
              <a:t>Now what does this sigmoid function do?</a:t>
            </a:r>
            <a:endParaRPr sz="2400">
              <a:solidFill>
                <a:srgbClr val="002060"/>
              </a:solidFill>
              <a:latin typeface="Calibri"/>
              <a:ea typeface="Calibri"/>
              <a:cs typeface="Calibri"/>
              <a:sym typeface="Calibri"/>
            </a:endParaRPr>
          </a:p>
          <a:p>
            <a:pPr indent="-279413" lvl="1" marL="914445" rtl="0" algn="l">
              <a:lnSpc>
                <a:spcPct val="90000"/>
              </a:lnSpc>
              <a:spcBef>
                <a:spcPts val="500"/>
              </a:spcBef>
              <a:spcAft>
                <a:spcPts val="0"/>
              </a:spcAft>
              <a:buClr>
                <a:srgbClr val="434343"/>
              </a:buClr>
              <a:buSzPts val="3000"/>
              <a:buFont typeface="Montserrat"/>
              <a:buChar char="○"/>
            </a:pPr>
            <a:r>
              <a:rPr lang="en" sz="2400">
                <a:solidFill>
                  <a:srgbClr val="002060"/>
                </a:solidFill>
                <a:latin typeface="Calibri"/>
                <a:ea typeface="Calibri"/>
                <a:cs typeface="Calibri"/>
                <a:sym typeface="Calibri"/>
              </a:rPr>
              <a:t>Sigmoid function takes in any real value</a:t>
            </a:r>
            <a:r>
              <a:rPr lang="en" sz="2400">
                <a:solidFill>
                  <a:schemeClr val="dk1"/>
                </a:solidFill>
                <a:latin typeface="Calibri"/>
                <a:ea typeface="Calibri"/>
                <a:cs typeface="Calibri"/>
                <a:sym typeface="Calibri"/>
              </a:rPr>
              <a:t> and gives </a:t>
            </a:r>
            <a:r>
              <a:rPr lang="en" sz="2400">
                <a:solidFill>
                  <a:srgbClr val="002060"/>
                </a:solidFill>
                <a:latin typeface="Calibri"/>
                <a:ea typeface="Calibri"/>
                <a:cs typeface="Calibri"/>
                <a:sym typeface="Calibri"/>
              </a:rPr>
              <a:t>a output probability between 0 and 1 </a:t>
            </a:r>
            <a:endParaRPr sz="2400">
              <a:solidFill>
                <a:schemeClr val="dk1"/>
              </a:solidFill>
              <a:latin typeface="Calibri"/>
              <a:ea typeface="Calibri"/>
              <a:cs typeface="Calibri"/>
              <a:sym typeface="Calibri"/>
            </a:endParaRPr>
          </a:p>
          <a:p>
            <a:pPr indent="0" lvl="0" marL="0" rtl="0" algn="l">
              <a:spcBef>
                <a:spcPts val="0"/>
              </a:spcBef>
              <a:spcAft>
                <a:spcPts val="0"/>
              </a:spcAft>
              <a:buNone/>
            </a:pPr>
            <a:r>
              <a:t/>
            </a:r>
            <a:endParaRPr sz="2400">
              <a:solidFill>
                <a:srgbClr val="002060"/>
              </a:solidFill>
              <a:latin typeface="Calibri"/>
              <a:ea typeface="Calibri"/>
              <a:cs typeface="Calibri"/>
              <a:sym typeface="Calibri"/>
            </a:endParaRPr>
          </a:p>
        </p:txBody>
      </p:sp>
      <p:pic>
        <p:nvPicPr>
          <p:cNvPr id="185" name="Google Shape;185;p27"/>
          <p:cNvPicPr preferRelativeResize="0"/>
          <p:nvPr/>
        </p:nvPicPr>
        <p:blipFill>
          <a:blip r:embed="rId3">
            <a:alphaModFix/>
          </a:blip>
          <a:stretch>
            <a:fillRect/>
          </a:stretch>
        </p:blipFill>
        <p:spPr>
          <a:xfrm>
            <a:off x="1941363" y="3880350"/>
            <a:ext cx="5261276" cy="27468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1" name="Google Shape;191;p2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92" name="Google Shape;192;p28"/>
          <p:cNvSpPr txBox="1"/>
          <p:nvPr/>
        </p:nvSpPr>
        <p:spPr>
          <a:xfrm>
            <a:off x="570425" y="1220375"/>
            <a:ext cx="8217600" cy="54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We will use the real-valued output obtained from a linear regression model between 0 and 1 and classify a new example based on a threshold value. The function used to perform this mapping is the </a:t>
            </a:r>
            <a:r>
              <a:rPr b="1" lang="en" sz="2000">
                <a:latin typeface="Open Sans"/>
                <a:ea typeface="Open Sans"/>
                <a:cs typeface="Open Sans"/>
                <a:sym typeface="Open Sans"/>
              </a:rPr>
              <a:t>sigmoid function</a:t>
            </a:r>
            <a:r>
              <a:rPr lang="en" sz="2000">
                <a:latin typeface="Open Sans"/>
                <a:ea typeface="Open Sans"/>
                <a:cs typeface="Open Sans"/>
                <a:sym typeface="Open Sans"/>
              </a:rPr>
              <a:t>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The Sigmoid Function is represented by the formula:</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There’s no need to go into the depth of how we obtained this formula right now.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p:txBody>
      </p:sp>
      <p:sp>
        <p:nvSpPr>
          <p:cNvPr id="193" name="Google Shape;193;p28"/>
          <p:cNvSpPr txBox="1"/>
          <p:nvPr/>
        </p:nvSpPr>
        <p:spPr>
          <a:xfrm>
            <a:off x="570425" y="170000"/>
            <a:ext cx="8359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are we doing in Logistic Regression?</a:t>
            </a:r>
            <a:endParaRPr sz="4800">
              <a:solidFill>
                <a:srgbClr val="434343"/>
              </a:solidFill>
              <a:latin typeface="Economica"/>
              <a:ea typeface="Economica"/>
              <a:cs typeface="Economica"/>
              <a:sym typeface="Economica"/>
            </a:endParaRPr>
          </a:p>
        </p:txBody>
      </p:sp>
      <p:pic>
        <p:nvPicPr>
          <p:cNvPr id="194" name="Google Shape;194;p28"/>
          <p:cNvPicPr preferRelativeResize="0"/>
          <p:nvPr/>
        </p:nvPicPr>
        <p:blipFill>
          <a:blip r:embed="rId3">
            <a:alphaModFix/>
          </a:blip>
          <a:stretch>
            <a:fillRect/>
          </a:stretch>
        </p:blipFill>
        <p:spPr>
          <a:xfrm>
            <a:off x="2533463" y="3642625"/>
            <a:ext cx="4077075" cy="968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0" name="Google Shape;200;p2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01" name="Google Shape;201;p29"/>
          <p:cNvSpPr txBox="1"/>
          <p:nvPr/>
        </p:nvSpPr>
        <p:spPr>
          <a:xfrm>
            <a:off x="331625" y="1061200"/>
            <a:ext cx="8598000" cy="5650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Open Sans"/>
              <a:buChar char="●"/>
            </a:pPr>
            <a:r>
              <a:rPr lang="en" sz="1800">
                <a:latin typeface="Open Sans"/>
                <a:ea typeface="Open Sans"/>
                <a:cs typeface="Open Sans"/>
                <a:sym typeface="Open Sans"/>
              </a:rPr>
              <a:t>Take linear regression function and put it into the Sigmoid function</a:t>
            </a:r>
            <a:endParaRPr sz="1800">
              <a:latin typeface="Open Sans"/>
              <a:ea typeface="Open Sans"/>
              <a:cs typeface="Open Sans"/>
              <a:sym typeface="Open Sans"/>
            </a:endParaRPr>
          </a:p>
          <a:p>
            <a:pPr indent="0" lvl="0" marL="457200" rtl="0" algn="l">
              <a:spcBef>
                <a:spcPts val="0"/>
              </a:spcBef>
              <a:spcAft>
                <a:spcPts val="0"/>
              </a:spcAft>
              <a:buNone/>
            </a:pPr>
            <a:r>
              <a:t/>
            </a:r>
            <a:endParaRPr sz="1800">
              <a:latin typeface="Open Sans"/>
              <a:ea typeface="Open Sans"/>
              <a:cs typeface="Open Sans"/>
              <a:sym typeface="Open Sans"/>
            </a:endParaRPr>
          </a:p>
          <a:p>
            <a:pPr indent="-342900" lvl="0" marL="457200" rtl="0" algn="l">
              <a:spcBef>
                <a:spcPts val="0"/>
              </a:spcBef>
              <a:spcAft>
                <a:spcPts val="0"/>
              </a:spcAft>
              <a:buSzPts val="1800"/>
              <a:buFont typeface="Open Sans"/>
              <a:buChar char="●"/>
            </a:pPr>
            <a:r>
              <a:rPr lang="en" sz="1800">
                <a:latin typeface="Open Sans"/>
                <a:ea typeface="Open Sans"/>
                <a:cs typeface="Open Sans"/>
                <a:sym typeface="Open Sans"/>
              </a:rPr>
              <a:t>Sigmoid function outputs probability between 0 and 1</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pic>
        <p:nvPicPr>
          <p:cNvPr id="202" name="Google Shape;202;p29"/>
          <p:cNvPicPr preferRelativeResize="0"/>
          <p:nvPr/>
        </p:nvPicPr>
        <p:blipFill>
          <a:blip r:embed="rId3">
            <a:alphaModFix/>
          </a:blip>
          <a:stretch>
            <a:fillRect/>
          </a:stretch>
        </p:blipFill>
        <p:spPr>
          <a:xfrm>
            <a:off x="898113" y="2467274"/>
            <a:ext cx="7423075" cy="3544200"/>
          </a:xfrm>
          <a:prstGeom prst="rect">
            <a:avLst/>
          </a:prstGeom>
          <a:noFill/>
          <a:ln>
            <a:noFill/>
          </a:ln>
        </p:spPr>
      </p:pic>
      <p:sp>
        <p:nvSpPr>
          <p:cNvPr id="203" name="Google Shape;203;p29"/>
          <p:cNvSpPr txBox="1"/>
          <p:nvPr/>
        </p:nvSpPr>
        <p:spPr>
          <a:xfrm>
            <a:off x="220325" y="145925"/>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Sigmoid Function (Logistic Function/ Logit)</a:t>
            </a:r>
            <a:endParaRPr sz="4800">
              <a:solidFill>
                <a:srgbClr val="434343"/>
              </a:solidFill>
              <a:latin typeface="Economica"/>
              <a:ea typeface="Economica"/>
              <a:cs typeface="Economica"/>
              <a:sym typeface="Economic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9" name="Google Shape;209;p3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10" name="Google Shape;210;p30"/>
          <p:cNvSpPr txBox="1"/>
          <p:nvPr/>
        </p:nvSpPr>
        <p:spPr>
          <a:xfrm>
            <a:off x="331625" y="1061200"/>
            <a:ext cx="8598000" cy="5650800"/>
          </a:xfrm>
          <a:prstGeom prst="rect">
            <a:avLst/>
          </a:prstGeom>
          <a:noFill/>
          <a:ln>
            <a:noFill/>
          </a:ln>
        </p:spPr>
        <p:txBody>
          <a:bodyPr anchorCtr="0" anchor="t" bIns="91425" lIns="91425" spcFirstLastPara="1" rIns="91425" wrap="square" tIns="91425">
            <a:noAutofit/>
          </a:bodyPr>
          <a:lstStyle/>
          <a:p>
            <a:pPr indent="-457200" lvl="0" marL="592691" rtl="0" algn="l">
              <a:lnSpc>
                <a:spcPct val="90000"/>
              </a:lnSpc>
              <a:spcBef>
                <a:spcPts val="0"/>
              </a:spcBef>
              <a:spcAft>
                <a:spcPts val="0"/>
              </a:spcAft>
              <a:buClr>
                <a:srgbClr val="434343"/>
              </a:buClr>
              <a:buSzPts val="2400"/>
              <a:buChar char="•"/>
            </a:pPr>
            <a:r>
              <a:rPr lang="en" sz="2400">
                <a:solidFill>
                  <a:srgbClr val="002060"/>
                </a:solidFill>
                <a:latin typeface="Calibri"/>
                <a:ea typeface="Calibri"/>
                <a:cs typeface="Calibri"/>
                <a:sym typeface="Calibri"/>
              </a:rPr>
              <a:t>Sigmoid function outputs probability between 0 and 1 (y axis)</a:t>
            </a:r>
            <a:endParaRPr sz="2400">
              <a:solidFill>
                <a:srgbClr val="002060"/>
              </a:solidFill>
              <a:latin typeface="Calibri"/>
              <a:ea typeface="Calibri"/>
              <a:cs typeface="Calibri"/>
              <a:sym typeface="Calibri"/>
            </a:endParaRPr>
          </a:p>
          <a:p>
            <a:pPr indent="-457200" lvl="0" marL="592691"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Default probability threshold is set at 0.5 typically </a:t>
            </a:r>
            <a:endParaRPr sz="2800">
              <a:solidFill>
                <a:schemeClr val="dk1"/>
              </a:solidFill>
              <a:latin typeface="Calibri"/>
              <a:ea typeface="Calibri"/>
              <a:cs typeface="Calibri"/>
              <a:sym typeface="Calibri"/>
            </a:endParaRPr>
          </a:p>
          <a:p>
            <a:pPr indent="-457200" lvl="1" marL="1049891" rtl="0" algn="l">
              <a:lnSpc>
                <a:spcPct val="90000"/>
              </a:lnSpc>
              <a:spcBef>
                <a:spcPts val="500"/>
              </a:spcBef>
              <a:spcAft>
                <a:spcPts val="0"/>
              </a:spcAft>
              <a:buClr>
                <a:srgbClr val="434343"/>
              </a:buClr>
              <a:buSzPts val="2400"/>
              <a:buFont typeface="Noto Sans Symbols"/>
              <a:buChar char="⮚"/>
            </a:pPr>
            <a:r>
              <a:rPr lang="en" sz="2400">
                <a:solidFill>
                  <a:srgbClr val="002060"/>
                </a:solidFill>
                <a:latin typeface="Calibri"/>
                <a:ea typeface="Calibri"/>
                <a:cs typeface="Calibri"/>
                <a:sym typeface="Calibri"/>
              </a:rPr>
              <a:t>Class 0 – Below 0.5 </a:t>
            </a:r>
            <a:endParaRPr sz="2400">
              <a:solidFill>
                <a:schemeClr val="dk1"/>
              </a:solidFill>
              <a:latin typeface="Calibri"/>
              <a:ea typeface="Calibri"/>
              <a:cs typeface="Calibri"/>
              <a:sym typeface="Calibri"/>
            </a:endParaRPr>
          </a:p>
          <a:p>
            <a:pPr indent="-457200" lvl="1" marL="1049891" rtl="0" algn="l">
              <a:lnSpc>
                <a:spcPct val="90000"/>
              </a:lnSpc>
              <a:spcBef>
                <a:spcPts val="500"/>
              </a:spcBef>
              <a:spcAft>
                <a:spcPts val="0"/>
              </a:spcAft>
              <a:buClr>
                <a:srgbClr val="434343"/>
              </a:buClr>
              <a:buSzPts val="2400"/>
              <a:buFont typeface="Noto Sans Symbols"/>
              <a:buChar char="⮚"/>
            </a:pPr>
            <a:r>
              <a:rPr lang="en" sz="2400">
                <a:solidFill>
                  <a:srgbClr val="002060"/>
                </a:solidFill>
                <a:latin typeface="Calibri"/>
                <a:ea typeface="Calibri"/>
                <a:cs typeface="Calibri"/>
                <a:sym typeface="Calibri"/>
              </a:rPr>
              <a:t>Class 1 – Above 0.5</a:t>
            </a:r>
            <a:endParaRPr sz="2400">
              <a:solidFill>
                <a:schemeClr val="dk1"/>
              </a:solidFill>
              <a:latin typeface="Calibri"/>
              <a:ea typeface="Calibri"/>
              <a:cs typeface="Calibri"/>
              <a:sym typeface="Calibri"/>
            </a:endParaRPr>
          </a:p>
          <a:p>
            <a:pPr indent="-287845" lvl="3" marL="592691" rtl="0" algn="l">
              <a:lnSpc>
                <a:spcPct val="90000"/>
              </a:lnSpc>
              <a:spcBef>
                <a:spcPts val="500"/>
              </a:spcBef>
              <a:spcAft>
                <a:spcPts val="0"/>
              </a:spcAft>
              <a:buClr>
                <a:srgbClr val="434343"/>
              </a:buClr>
              <a:buSzPts val="2667"/>
              <a:buFont typeface="Arial"/>
              <a:buNone/>
            </a:pPr>
            <a:r>
              <a:t/>
            </a:r>
            <a:endParaRPr sz="2667">
              <a:solidFill>
                <a:srgbClr val="002060"/>
              </a:solidFill>
              <a:latin typeface="Calibri"/>
              <a:ea typeface="Calibri"/>
              <a:cs typeface="Calibri"/>
              <a:sym typeface="Calibri"/>
            </a:endParaRPr>
          </a:p>
          <a:p>
            <a:pPr indent="0" lvl="0" marL="457200" rtl="0" algn="l">
              <a:spcBef>
                <a:spcPts val="0"/>
              </a:spcBef>
              <a:spcAft>
                <a:spcPts val="0"/>
              </a:spcAft>
              <a:buNone/>
            </a:pPr>
            <a:r>
              <a:t/>
            </a:r>
            <a:endParaRPr sz="1800">
              <a:latin typeface="Open Sans"/>
              <a:ea typeface="Open Sans"/>
              <a:cs typeface="Open Sans"/>
              <a:sym typeface="Open Sans"/>
            </a:endParaRPr>
          </a:p>
        </p:txBody>
      </p:sp>
      <p:pic>
        <p:nvPicPr>
          <p:cNvPr id="211" name="Google Shape;211;p30"/>
          <p:cNvPicPr preferRelativeResize="0"/>
          <p:nvPr/>
        </p:nvPicPr>
        <p:blipFill rotWithShape="1">
          <a:blip r:embed="rId3">
            <a:alphaModFix/>
          </a:blip>
          <a:srcRect b="6305" l="2238" r="0" t="0"/>
          <a:stretch/>
        </p:blipFill>
        <p:spPr>
          <a:xfrm>
            <a:off x="273000" y="3065675"/>
            <a:ext cx="8598001" cy="2845651"/>
          </a:xfrm>
          <a:prstGeom prst="rect">
            <a:avLst/>
          </a:prstGeom>
          <a:noFill/>
          <a:ln>
            <a:noFill/>
          </a:ln>
        </p:spPr>
      </p:pic>
      <p:sp>
        <p:nvSpPr>
          <p:cNvPr id="212" name="Google Shape;212;p30"/>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Sigmoid Function (Logistic Function/ Logit)</a:t>
            </a:r>
            <a:endParaRPr sz="4800">
              <a:solidFill>
                <a:srgbClr val="434343"/>
              </a:solidFill>
              <a:latin typeface="Economica"/>
              <a:ea typeface="Economica"/>
              <a:cs typeface="Economica"/>
              <a:sym typeface="Economic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6" name="Shape 216"/>
        <p:cNvGrpSpPr/>
        <p:nvPr/>
      </p:nvGrpSpPr>
      <p:grpSpPr>
        <a:xfrm>
          <a:off x="0" y="0"/>
          <a:ext cx="0" cy="0"/>
          <a:chOff x="0" y="0"/>
          <a:chExt cx="0" cy="0"/>
        </a:xfrm>
      </p:grpSpPr>
      <p:sp>
        <p:nvSpPr>
          <p:cNvPr id="217" name="Google Shape;217;p31"/>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Activation Functions</a:t>
            </a:r>
            <a:endParaRPr b="1" sz="3000">
              <a:solidFill>
                <a:schemeClr val="lt1"/>
              </a:solidFill>
              <a:latin typeface="Open Sans"/>
              <a:ea typeface="Open Sans"/>
              <a:cs typeface="Open Sans"/>
              <a:sym typeface="Open Sans"/>
            </a:endParaRPr>
          </a:p>
        </p:txBody>
      </p:sp>
      <p:sp>
        <p:nvSpPr>
          <p:cNvPr id="218" name="Google Shape;218;p3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 name="Google Shape;65;p1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66" name="Google Shape;66;p14"/>
          <p:cNvGrpSpPr/>
          <p:nvPr/>
        </p:nvGrpSpPr>
        <p:grpSpPr>
          <a:xfrm>
            <a:off x="0" y="5976100"/>
            <a:ext cx="9144000" cy="919800"/>
            <a:chOff x="0" y="5976100"/>
            <a:chExt cx="9144000" cy="919800"/>
          </a:xfrm>
        </p:grpSpPr>
        <p:sp>
          <p:nvSpPr>
            <p:cNvPr id="67" name="Google Shape;67;p1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4"/>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69" name="Google Shape;69;p1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Learning Objectives</a:t>
            </a:r>
            <a:endParaRPr sz="4800">
              <a:solidFill>
                <a:srgbClr val="434343"/>
              </a:solidFill>
              <a:latin typeface="Economica"/>
              <a:ea typeface="Economica"/>
              <a:cs typeface="Economica"/>
              <a:sym typeface="Economica"/>
            </a:endParaRPr>
          </a:p>
        </p:txBody>
      </p:sp>
      <p:sp>
        <p:nvSpPr>
          <p:cNvPr id="70" name="Google Shape;70;p14"/>
          <p:cNvSpPr/>
          <p:nvPr/>
        </p:nvSpPr>
        <p:spPr>
          <a:xfrm>
            <a:off x="1251925" y="18706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Classification and Sigmoid function</a:t>
            </a:r>
            <a:endParaRPr b="1" sz="1800">
              <a:latin typeface="Roboto"/>
              <a:ea typeface="Roboto"/>
              <a:cs typeface="Roboto"/>
              <a:sym typeface="Roboto"/>
            </a:endParaRPr>
          </a:p>
        </p:txBody>
      </p:sp>
      <p:sp>
        <p:nvSpPr>
          <p:cNvPr id="71" name="Google Shape;71;p14"/>
          <p:cNvSpPr/>
          <p:nvPr/>
        </p:nvSpPr>
        <p:spPr>
          <a:xfrm>
            <a:off x="5330287" y="4322328"/>
            <a:ext cx="22737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Error Functions and Optimizers</a:t>
            </a:r>
            <a:endParaRPr b="1" sz="1800">
              <a:latin typeface="Roboto"/>
              <a:ea typeface="Roboto"/>
              <a:cs typeface="Roboto"/>
              <a:sym typeface="Roboto"/>
            </a:endParaRPr>
          </a:p>
        </p:txBody>
      </p:sp>
      <p:sp>
        <p:nvSpPr>
          <p:cNvPr id="72" name="Google Shape;72;p14"/>
          <p:cNvSpPr/>
          <p:nvPr/>
        </p:nvSpPr>
        <p:spPr>
          <a:xfrm>
            <a:off x="1251925" y="43223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Methods of building Deep Learning models</a:t>
            </a:r>
            <a:endParaRPr b="1" sz="1800">
              <a:latin typeface="Roboto"/>
              <a:ea typeface="Roboto"/>
              <a:cs typeface="Roboto"/>
              <a:sym typeface="Roboto"/>
            </a:endParaRPr>
          </a:p>
        </p:txBody>
      </p:sp>
      <p:sp>
        <p:nvSpPr>
          <p:cNvPr id="73" name="Google Shape;73;p14"/>
          <p:cNvSpPr/>
          <p:nvPr/>
        </p:nvSpPr>
        <p:spPr>
          <a:xfrm>
            <a:off x="5301325" y="18706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Activation Functions</a:t>
            </a:r>
            <a:endParaRPr b="1" sz="18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4" name="Google Shape;224;p3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225" name="Google Shape;225;p32"/>
          <p:cNvGrpSpPr/>
          <p:nvPr/>
        </p:nvGrpSpPr>
        <p:grpSpPr>
          <a:xfrm>
            <a:off x="0" y="5976100"/>
            <a:ext cx="9144000" cy="919800"/>
            <a:chOff x="0" y="5976100"/>
            <a:chExt cx="9144000" cy="919800"/>
          </a:xfrm>
        </p:grpSpPr>
        <p:sp>
          <p:nvSpPr>
            <p:cNvPr id="226" name="Google Shape;226;p3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7" name="Google Shape;227;p32"/>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228" name="Google Shape;228;p32"/>
          <p:cNvPicPr preferRelativeResize="0"/>
          <p:nvPr/>
        </p:nvPicPr>
        <p:blipFill>
          <a:blip r:embed="rId4">
            <a:alphaModFix/>
          </a:blip>
          <a:stretch>
            <a:fillRect/>
          </a:stretch>
        </p:blipFill>
        <p:spPr>
          <a:xfrm>
            <a:off x="2205325" y="2406696"/>
            <a:ext cx="4733350" cy="3165900"/>
          </a:xfrm>
          <a:prstGeom prst="rect">
            <a:avLst/>
          </a:prstGeom>
          <a:noFill/>
          <a:ln>
            <a:noFill/>
          </a:ln>
        </p:spPr>
      </p:pic>
      <p:sp>
        <p:nvSpPr>
          <p:cNvPr id="229" name="Google Shape;229;p32"/>
          <p:cNvSpPr txBox="1"/>
          <p:nvPr/>
        </p:nvSpPr>
        <p:spPr>
          <a:xfrm>
            <a:off x="674600" y="1082150"/>
            <a:ext cx="7998000" cy="132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latin typeface="Open Sans"/>
                <a:ea typeface="Open Sans"/>
                <a:cs typeface="Open Sans"/>
                <a:sym typeface="Open Sans"/>
              </a:rPr>
              <a:t>Here’s what a Neural Network looks like. Let’s dive a bit into what exactly happens inside each neuron.</a:t>
            </a:r>
            <a:endParaRPr sz="2100">
              <a:latin typeface="Open Sans"/>
              <a:ea typeface="Open Sans"/>
              <a:cs typeface="Open Sans"/>
              <a:sym typeface="Open Sans"/>
            </a:endParaRPr>
          </a:p>
          <a:p>
            <a:pPr indent="0" lvl="0" marL="0" rtl="0" algn="ctr">
              <a:spcBef>
                <a:spcPts val="0"/>
              </a:spcBef>
              <a:spcAft>
                <a:spcPts val="0"/>
              </a:spcAft>
              <a:buNone/>
            </a:pPr>
            <a:r>
              <a:t/>
            </a:r>
            <a:endParaRPr sz="2100">
              <a:latin typeface="Open Sans"/>
              <a:ea typeface="Open Sans"/>
              <a:cs typeface="Open Sans"/>
              <a:sym typeface="Open Sans"/>
            </a:endParaRPr>
          </a:p>
          <a:p>
            <a:pPr indent="0" lvl="0" marL="0" rtl="0" algn="ctr">
              <a:spcBef>
                <a:spcPts val="0"/>
              </a:spcBef>
              <a:spcAft>
                <a:spcPts val="0"/>
              </a:spcAft>
              <a:buNone/>
            </a:pPr>
            <a:r>
              <a:t/>
            </a:r>
            <a:endParaRPr sz="2100">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35" name="Google Shape;235;p3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36" name="Google Shape;236;p33"/>
          <p:cNvSpPr txBox="1"/>
          <p:nvPr/>
        </p:nvSpPr>
        <p:spPr>
          <a:xfrm>
            <a:off x="674600" y="1082150"/>
            <a:ext cx="7998000" cy="507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latin typeface="Open Sans"/>
                <a:ea typeface="Open Sans"/>
                <a:cs typeface="Open Sans"/>
                <a:sym typeface="Open Sans"/>
              </a:rPr>
              <a:t>Artificial neurons are the basic building blocks of a neural network. It can be considered as a computational unit that takes some inputs, applies some transformation on the input and fires the output. Below are typical steps for computation inside the neuron.</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An artificial neuron takes the inputs and their respective weights.</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It then applies dot products between input values &amp; its weights and sums them up.</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Finally, it applies activation function on above summation and fires the output</a:t>
            </a:r>
            <a:br>
              <a:rPr lang="en" sz="2000">
                <a:latin typeface="Open Sans"/>
                <a:ea typeface="Open Sans"/>
                <a:cs typeface="Open Sans"/>
                <a:sym typeface="Open Sans"/>
              </a:rPr>
            </a:b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2000">
                <a:latin typeface="Open Sans"/>
                <a:ea typeface="Open Sans"/>
                <a:cs typeface="Open Sans"/>
                <a:sym typeface="Open Sans"/>
              </a:rPr>
              <a:t>This can be written in a crude way as below –</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Output = Activation(Summation(Inputs*Weights + bias))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i="1" lang="en" sz="1800">
                <a:latin typeface="Open Sans"/>
                <a:ea typeface="Open Sans"/>
                <a:cs typeface="Open Sans"/>
                <a:sym typeface="Open Sans"/>
              </a:rPr>
              <a:t>Reference: machinelearningknowledge.ai</a:t>
            </a:r>
            <a:endParaRPr i="1"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sp>
        <p:nvSpPr>
          <p:cNvPr id="237" name="Google Shape;237;p33"/>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Artificial Neuron – A Quick Recap</a:t>
            </a:r>
            <a:endParaRPr sz="4800">
              <a:solidFill>
                <a:srgbClr val="434343"/>
              </a:solidFill>
              <a:latin typeface="Economica"/>
              <a:ea typeface="Economica"/>
              <a:cs typeface="Economica"/>
              <a:sym typeface="Economic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3" name="Google Shape;243;p3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244" name="Google Shape;244;p34"/>
          <p:cNvGrpSpPr/>
          <p:nvPr/>
        </p:nvGrpSpPr>
        <p:grpSpPr>
          <a:xfrm>
            <a:off x="0" y="5976100"/>
            <a:ext cx="9144000" cy="919800"/>
            <a:chOff x="0" y="5976100"/>
            <a:chExt cx="9144000" cy="919800"/>
          </a:xfrm>
        </p:grpSpPr>
        <p:sp>
          <p:nvSpPr>
            <p:cNvPr id="245" name="Google Shape;245;p3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6" name="Google Shape;246;p34"/>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247" name="Google Shape;247;p34"/>
          <p:cNvPicPr preferRelativeResize="0"/>
          <p:nvPr/>
        </p:nvPicPr>
        <p:blipFill rotWithShape="1">
          <a:blip r:embed="rId4">
            <a:alphaModFix/>
          </a:blip>
          <a:srcRect b="0" l="0" r="0" t="15361"/>
          <a:stretch/>
        </p:blipFill>
        <p:spPr>
          <a:xfrm>
            <a:off x="3361225" y="1242950"/>
            <a:ext cx="5591174" cy="3549150"/>
          </a:xfrm>
          <a:prstGeom prst="rect">
            <a:avLst/>
          </a:prstGeom>
          <a:noFill/>
          <a:ln>
            <a:noFill/>
          </a:ln>
        </p:spPr>
      </p:pic>
      <p:sp>
        <p:nvSpPr>
          <p:cNvPr id="248" name="Google Shape;248;p34"/>
          <p:cNvSpPr txBox="1"/>
          <p:nvPr/>
        </p:nvSpPr>
        <p:spPr>
          <a:xfrm>
            <a:off x="0" y="1363425"/>
            <a:ext cx="3117000" cy="35493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Open Sans"/>
              <a:buChar char="●"/>
            </a:pPr>
            <a:r>
              <a:rPr lang="en" sz="1600">
                <a:latin typeface="Open Sans"/>
                <a:ea typeface="Open Sans"/>
                <a:cs typeface="Open Sans"/>
                <a:sym typeface="Open Sans"/>
              </a:rPr>
              <a:t>A neuron takes input from the previous layer’s neurons</a:t>
            </a:r>
            <a:endParaRPr sz="1600">
              <a:latin typeface="Open Sans"/>
              <a:ea typeface="Open Sans"/>
              <a:cs typeface="Open Sans"/>
              <a:sym typeface="Open Sans"/>
            </a:endParaRPr>
          </a:p>
          <a:p>
            <a:pPr indent="0" lvl="0" marL="457200" rtl="0" algn="l">
              <a:spcBef>
                <a:spcPts val="0"/>
              </a:spcBef>
              <a:spcAft>
                <a:spcPts val="0"/>
              </a:spcAft>
              <a:buNone/>
            </a:pPr>
            <a:r>
              <a:rPr lang="en" sz="1600">
                <a:latin typeface="Open Sans"/>
                <a:ea typeface="Open Sans"/>
                <a:cs typeface="Open Sans"/>
                <a:sym typeface="Open Sans"/>
              </a:rPr>
              <a:t>(X0,X1,X2)</a:t>
            </a:r>
            <a:endParaRPr sz="1600">
              <a:latin typeface="Open Sans"/>
              <a:ea typeface="Open Sans"/>
              <a:cs typeface="Open Sans"/>
              <a:sym typeface="Open Sans"/>
            </a:endParaRPr>
          </a:p>
          <a:p>
            <a:pPr indent="0" lvl="0" marL="457200" rtl="0" algn="l">
              <a:spcBef>
                <a:spcPts val="0"/>
              </a:spcBef>
              <a:spcAft>
                <a:spcPts val="0"/>
              </a:spcAft>
              <a:buNone/>
            </a:pPr>
            <a:r>
              <a:t/>
            </a:r>
            <a:endParaRPr sz="1600">
              <a:latin typeface="Open Sans"/>
              <a:ea typeface="Open Sans"/>
              <a:cs typeface="Open Sans"/>
              <a:sym typeface="Open Sans"/>
            </a:endParaRPr>
          </a:p>
          <a:p>
            <a:pPr indent="-330200" lvl="0" marL="457200" rtl="0" algn="l">
              <a:spcBef>
                <a:spcPts val="0"/>
              </a:spcBef>
              <a:spcAft>
                <a:spcPts val="0"/>
              </a:spcAft>
              <a:buSzPts val="1600"/>
              <a:buFont typeface="Open Sans"/>
              <a:buChar char="●"/>
            </a:pPr>
            <a:r>
              <a:rPr lang="en" sz="1600">
                <a:latin typeface="Open Sans"/>
                <a:ea typeface="Open Sans"/>
                <a:cs typeface="Open Sans"/>
                <a:sym typeface="Open Sans"/>
              </a:rPr>
              <a:t>It then multiplies each input with some weight</a:t>
            </a:r>
            <a:endParaRPr sz="1600">
              <a:latin typeface="Open Sans"/>
              <a:ea typeface="Open Sans"/>
              <a:cs typeface="Open Sans"/>
              <a:sym typeface="Open Sans"/>
            </a:endParaRPr>
          </a:p>
          <a:p>
            <a:pPr indent="0" lvl="0" marL="457200" rtl="0" algn="l">
              <a:spcBef>
                <a:spcPts val="0"/>
              </a:spcBef>
              <a:spcAft>
                <a:spcPts val="0"/>
              </a:spcAft>
              <a:buNone/>
            </a:pPr>
            <a:r>
              <a:rPr lang="en" sz="1600">
                <a:latin typeface="Open Sans"/>
                <a:ea typeface="Open Sans"/>
                <a:cs typeface="Open Sans"/>
                <a:sym typeface="Open Sans"/>
              </a:rPr>
              <a:t>(W0,W1,W2) and sums them</a:t>
            </a:r>
            <a:endParaRPr sz="1600">
              <a:latin typeface="Open Sans"/>
              <a:ea typeface="Open Sans"/>
              <a:cs typeface="Open Sans"/>
              <a:sym typeface="Open Sans"/>
            </a:endParaRPr>
          </a:p>
          <a:p>
            <a:pPr indent="0" lvl="0" marL="457200" rtl="0" algn="l">
              <a:spcBef>
                <a:spcPts val="0"/>
              </a:spcBef>
              <a:spcAft>
                <a:spcPts val="0"/>
              </a:spcAft>
              <a:buNone/>
            </a:pPr>
            <a:r>
              <a:t/>
            </a:r>
            <a:endParaRPr sz="1600">
              <a:latin typeface="Open Sans"/>
              <a:ea typeface="Open Sans"/>
              <a:cs typeface="Open Sans"/>
              <a:sym typeface="Open Sans"/>
            </a:endParaRPr>
          </a:p>
          <a:p>
            <a:pPr indent="-330200" lvl="0" marL="457200" rtl="0" algn="l">
              <a:spcBef>
                <a:spcPts val="0"/>
              </a:spcBef>
              <a:spcAft>
                <a:spcPts val="0"/>
              </a:spcAft>
              <a:buSzPts val="1600"/>
              <a:buFont typeface="Open Sans"/>
              <a:buChar char="●"/>
            </a:pPr>
            <a:r>
              <a:rPr lang="en" sz="1600">
                <a:latin typeface="Open Sans"/>
                <a:ea typeface="Open Sans"/>
                <a:cs typeface="Open Sans"/>
                <a:sym typeface="Open Sans"/>
              </a:rPr>
              <a:t>Finally, it applies some activation function and sends/ fires an output.</a:t>
            </a:r>
            <a:endParaRPr sz="1600">
              <a:latin typeface="Open Sans"/>
              <a:ea typeface="Open Sans"/>
              <a:cs typeface="Open Sans"/>
              <a:sym typeface="Open Sans"/>
            </a:endParaRPr>
          </a:p>
        </p:txBody>
      </p:sp>
      <p:sp>
        <p:nvSpPr>
          <p:cNvPr id="249" name="Google Shape;249;p34"/>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Inside a Neuron</a:t>
            </a:r>
            <a:endParaRPr sz="4800">
              <a:solidFill>
                <a:srgbClr val="434343"/>
              </a:solidFill>
              <a:latin typeface="Economica"/>
              <a:ea typeface="Economica"/>
              <a:cs typeface="Economica"/>
              <a:sym typeface="Economic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5" name="Google Shape;255;p3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56" name="Google Shape;256;p35"/>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Activation Functions</a:t>
            </a:r>
            <a:endParaRPr sz="4800">
              <a:solidFill>
                <a:srgbClr val="434343"/>
              </a:solidFill>
              <a:latin typeface="Economica"/>
              <a:ea typeface="Economica"/>
              <a:cs typeface="Economica"/>
              <a:sym typeface="Economica"/>
            </a:endParaRPr>
          </a:p>
        </p:txBody>
      </p:sp>
      <p:sp>
        <p:nvSpPr>
          <p:cNvPr id="257" name="Google Shape;257;p35"/>
          <p:cNvSpPr txBox="1"/>
          <p:nvPr/>
        </p:nvSpPr>
        <p:spPr>
          <a:xfrm>
            <a:off x="674600" y="1361625"/>
            <a:ext cx="7998000" cy="549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100">
              <a:latin typeface="Open Sans"/>
              <a:ea typeface="Open Sans"/>
              <a:cs typeface="Open Sans"/>
              <a:sym typeface="Open Sans"/>
            </a:endParaRPr>
          </a:p>
          <a:p>
            <a:pPr indent="0" lvl="0" marL="0" rtl="0" algn="ctr">
              <a:spcBef>
                <a:spcPts val="0"/>
              </a:spcBef>
              <a:spcAft>
                <a:spcPts val="0"/>
              </a:spcAft>
              <a:buNone/>
            </a:pPr>
            <a:r>
              <a:t/>
            </a:r>
            <a:endParaRPr sz="2100">
              <a:latin typeface="Open Sans"/>
              <a:ea typeface="Open Sans"/>
              <a:cs typeface="Open Sans"/>
              <a:sym typeface="Open Sans"/>
            </a:endParaRPr>
          </a:p>
          <a:p>
            <a:pPr indent="0" lvl="0" marL="0" rtl="0" algn="l">
              <a:spcBef>
                <a:spcPts val="0"/>
              </a:spcBef>
              <a:spcAft>
                <a:spcPts val="0"/>
              </a:spcAft>
              <a:buNone/>
            </a:pPr>
            <a:r>
              <a:t/>
            </a:r>
            <a:endParaRPr sz="2100">
              <a:latin typeface="Open Sans"/>
              <a:ea typeface="Open Sans"/>
              <a:cs typeface="Open Sans"/>
              <a:sym typeface="Open Sans"/>
            </a:endParaRPr>
          </a:p>
          <a:p>
            <a:pPr indent="0" lvl="0" marL="0" rtl="0" algn="ctr">
              <a:spcBef>
                <a:spcPts val="0"/>
              </a:spcBef>
              <a:spcAft>
                <a:spcPts val="0"/>
              </a:spcAft>
              <a:buNone/>
            </a:pPr>
            <a:r>
              <a:rPr lang="en" sz="2100">
                <a:latin typeface="Open Sans"/>
                <a:ea typeface="Open Sans"/>
                <a:cs typeface="Open Sans"/>
                <a:sym typeface="Open Sans"/>
              </a:rPr>
              <a:t>Activations functions are an important part of an artificial neural network. </a:t>
            </a:r>
            <a:endParaRPr sz="2100">
              <a:latin typeface="Open Sans"/>
              <a:ea typeface="Open Sans"/>
              <a:cs typeface="Open Sans"/>
              <a:sym typeface="Open Sans"/>
            </a:endParaRPr>
          </a:p>
          <a:p>
            <a:pPr indent="0" lvl="0" marL="0" rtl="0" algn="ctr">
              <a:spcBef>
                <a:spcPts val="0"/>
              </a:spcBef>
              <a:spcAft>
                <a:spcPts val="0"/>
              </a:spcAft>
              <a:buNone/>
            </a:pPr>
            <a:r>
              <a:t/>
            </a:r>
            <a:endParaRPr sz="2100">
              <a:latin typeface="Open Sans"/>
              <a:ea typeface="Open Sans"/>
              <a:cs typeface="Open Sans"/>
              <a:sym typeface="Open Sans"/>
            </a:endParaRPr>
          </a:p>
          <a:p>
            <a:pPr indent="0" lvl="0" marL="0" rtl="0" algn="ctr">
              <a:spcBef>
                <a:spcPts val="0"/>
              </a:spcBef>
              <a:spcAft>
                <a:spcPts val="0"/>
              </a:spcAft>
              <a:buNone/>
            </a:pPr>
            <a:r>
              <a:rPr lang="en" sz="2100">
                <a:latin typeface="Open Sans"/>
                <a:ea typeface="Open Sans"/>
                <a:cs typeface="Open Sans"/>
                <a:sym typeface="Open Sans"/>
              </a:rPr>
              <a:t>They basically decide </a:t>
            </a:r>
            <a:r>
              <a:rPr b="1" lang="en" sz="2100">
                <a:latin typeface="Open Sans"/>
                <a:ea typeface="Open Sans"/>
                <a:cs typeface="Open Sans"/>
                <a:sym typeface="Open Sans"/>
              </a:rPr>
              <a:t>whether a neuron should be activated(fired)</a:t>
            </a:r>
            <a:r>
              <a:rPr lang="en" sz="2100">
                <a:latin typeface="Open Sans"/>
                <a:ea typeface="Open Sans"/>
                <a:cs typeface="Open Sans"/>
                <a:sym typeface="Open Sans"/>
              </a:rPr>
              <a:t> or not, based on whether each neuron’s input is relevant for the model’s prediction.</a:t>
            </a:r>
            <a:endParaRPr sz="2100">
              <a:latin typeface="Open Sans"/>
              <a:ea typeface="Open Sans"/>
              <a:cs typeface="Open Sans"/>
              <a:sym typeface="Open Sans"/>
            </a:endParaRPr>
          </a:p>
        </p:txBody>
      </p:sp>
      <p:grpSp>
        <p:nvGrpSpPr>
          <p:cNvPr id="258" name="Google Shape;258;p35"/>
          <p:cNvGrpSpPr/>
          <p:nvPr/>
        </p:nvGrpSpPr>
        <p:grpSpPr>
          <a:xfrm>
            <a:off x="0" y="5976100"/>
            <a:ext cx="9144000" cy="919800"/>
            <a:chOff x="0" y="5976100"/>
            <a:chExt cx="9144000" cy="919800"/>
          </a:xfrm>
        </p:grpSpPr>
        <p:sp>
          <p:nvSpPr>
            <p:cNvPr id="259" name="Google Shape;259;p3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0" name="Google Shape;260;p3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66" name="Google Shape;266;p3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67" name="Google Shape;267;p36"/>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Activation Functions</a:t>
            </a:r>
            <a:endParaRPr sz="4800">
              <a:solidFill>
                <a:srgbClr val="434343"/>
              </a:solidFill>
              <a:latin typeface="Economica"/>
              <a:ea typeface="Economica"/>
              <a:cs typeface="Economica"/>
              <a:sym typeface="Economica"/>
            </a:endParaRPr>
          </a:p>
        </p:txBody>
      </p:sp>
      <p:sp>
        <p:nvSpPr>
          <p:cNvPr id="268" name="Google Shape;268;p36"/>
          <p:cNvSpPr txBox="1"/>
          <p:nvPr/>
        </p:nvSpPr>
        <p:spPr>
          <a:xfrm>
            <a:off x="478375" y="1109375"/>
            <a:ext cx="8309700" cy="574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The purpose of the activation function is </a:t>
            </a:r>
            <a:r>
              <a:rPr b="1" lang="en" sz="2000">
                <a:latin typeface="Open Sans"/>
                <a:ea typeface="Open Sans"/>
                <a:cs typeface="Open Sans"/>
                <a:sym typeface="Open Sans"/>
              </a:rPr>
              <a:t>to introduce non-linearity </a:t>
            </a:r>
            <a:r>
              <a:rPr lang="en" sz="2000">
                <a:latin typeface="Open Sans"/>
                <a:ea typeface="Open Sans"/>
                <a:cs typeface="Open Sans"/>
                <a:sym typeface="Open Sans"/>
              </a:rPr>
              <a:t>into the output of a neuron.</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Basically, it helps in creating a boundary like this: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Rather than the linear boundaries(straight lines)</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 that are unable to divide data into 2 classes:</a:t>
            </a:r>
            <a:endParaRPr sz="2000">
              <a:latin typeface="Open Sans"/>
              <a:ea typeface="Open Sans"/>
              <a:cs typeface="Open Sans"/>
              <a:sym typeface="Open Sans"/>
            </a:endParaRPr>
          </a:p>
          <a:p>
            <a:pPr indent="0" lvl="0" marL="0" rtl="0" algn="l">
              <a:spcBef>
                <a:spcPts val="0"/>
              </a:spcBef>
              <a:spcAft>
                <a:spcPts val="0"/>
              </a:spcAft>
              <a:buNone/>
            </a:pPr>
            <a:r>
              <a:t/>
            </a:r>
            <a:endParaRPr b="1" sz="2000">
              <a:latin typeface="Open Sans"/>
              <a:ea typeface="Open Sans"/>
              <a:cs typeface="Open Sans"/>
              <a:sym typeface="Open Sans"/>
            </a:endParaRPr>
          </a:p>
          <a:p>
            <a:pPr indent="0" lvl="0" marL="0" rtl="0" algn="l">
              <a:spcBef>
                <a:spcPts val="0"/>
              </a:spcBef>
              <a:spcAft>
                <a:spcPts val="0"/>
              </a:spcAft>
              <a:buNone/>
            </a:pPr>
            <a:r>
              <a:t/>
            </a:r>
            <a:endParaRPr b="1" sz="2000">
              <a:latin typeface="Open Sans"/>
              <a:ea typeface="Open Sans"/>
              <a:cs typeface="Open Sans"/>
              <a:sym typeface="Open Sans"/>
            </a:endParaRPr>
          </a:p>
        </p:txBody>
      </p:sp>
      <p:grpSp>
        <p:nvGrpSpPr>
          <p:cNvPr id="269" name="Google Shape;269;p36"/>
          <p:cNvGrpSpPr/>
          <p:nvPr/>
        </p:nvGrpSpPr>
        <p:grpSpPr>
          <a:xfrm>
            <a:off x="0" y="5976100"/>
            <a:ext cx="9144000" cy="919800"/>
            <a:chOff x="0" y="5976100"/>
            <a:chExt cx="9144000" cy="919800"/>
          </a:xfrm>
        </p:grpSpPr>
        <p:sp>
          <p:nvSpPr>
            <p:cNvPr id="270" name="Google Shape;270;p3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1" name="Google Shape;271;p36"/>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272" name="Google Shape;272;p36"/>
          <p:cNvPicPr preferRelativeResize="0"/>
          <p:nvPr/>
        </p:nvPicPr>
        <p:blipFill>
          <a:blip r:embed="rId4">
            <a:alphaModFix/>
          </a:blip>
          <a:stretch>
            <a:fillRect/>
          </a:stretch>
        </p:blipFill>
        <p:spPr>
          <a:xfrm>
            <a:off x="6447449" y="1494157"/>
            <a:ext cx="2406050" cy="2301817"/>
          </a:xfrm>
          <a:prstGeom prst="rect">
            <a:avLst/>
          </a:prstGeom>
          <a:noFill/>
          <a:ln>
            <a:noFill/>
          </a:ln>
        </p:spPr>
      </p:pic>
      <p:pic>
        <p:nvPicPr>
          <p:cNvPr id="273" name="Google Shape;273;p36"/>
          <p:cNvPicPr preferRelativeResize="0"/>
          <p:nvPr/>
        </p:nvPicPr>
        <p:blipFill>
          <a:blip r:embed="rId5">
            <a:alphaModFix/>
          </a:blip>
          <a:stretch>
            <a:fillRect/>
          </a:stretch>
        </p:blipFill>
        <p:spPr>
          <a:xfrm>
            <a:off x="1180675" y="3973475"/>
            <a:ext cx="4576676" cy="18871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9" name="Google Shape;279;p3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80" name="Google Shape;280;p37"/>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Types of </a:t>
            </a:r>
            <a:r>
              <a:rPr lang="en" sz="4800">
                <a:solidFill>
                  <a:srgbClr val="434343"/>
                </a:solidFill>
                <a:latin typeface="Economica"/>
                <a:ea typeface="Economica"/>
                <a:cs typeface="Economica"/>
                <a:sym typeface="Economica"/>
              </a:rPr>
              <a:t>Activation Functions</a:t>
            </a:r>
            <a:endParaRPr sz="4800">
              <a:solidFill>
                <a:srgbClr val="434343"/>
              </a:solidFill>
              <a:latin typeface="Economica"/>
              <a:ea typeface="Economica"/>
              <a:cs typeface="Economica"/>
              <a:sym typeface="Economica"/>
            </a:endParaRPr>
          </a:p>
        </p:txBody>
      </p:sp>
      <p:sp>
        <p:nvSpPr>
          <p:cNvPr id="281" name="Google Shape;281;p37"/>
          <p:cNvSpPr txBox="1"/>
          <p:nvPr/>
        </p:nvSpPr>
        <p:spPr>
          <a:xfrm>
            <a:off x="1094525" y="1779100"/>
            <a:ext cx="6660900" cy="30294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Sigmoid Function</a:t>
            </a:r>
            <a:endParaRPr sz="2000">
              <a:latin typeface="Open Sans"/>
              <a:ea typeface="Open Sans"/>
              <a:cs typeface="Open Sans"/>
              <a:sym typeface="Open Sans"/>
            </a:endParaRPr>
          </a:p>
          <a:p>
            <a:pPr indent="-355600" lvl="0" marL="457200" rtl="0" algn="l">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ReLu</a:t>
            </a:r>
            <a:endParaRPr sz="2000">
              <a:solidFill>
                <a:schemeClr val="dk1"/>
              </a:solidFill>
              <a:latin typeface="Open Sans"/>
              <a:ea typeface="Open Sans"/>
              <a:cs typeface="Open Sans"/>
              <a:sym typeface="Open Sans"/>
            </a:endParaRPr>
          </a:p>
          <a:p>
            <a:pPr indent="-355600" lvl="0" marL="457200" rtl="0" algn="l">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tanH</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Leaky ReLU</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Softmax Function and more..</a:t>
            </a:r>
            <a:endParaRPr sz="2000">
              <a:latin typeface="Open Sans"/>
              <a:ea typeface="Open Sans"/>
              <a:cs typeface="Open Sans"/>
              <a:sym typeface="Open Sans"/>
            </a:endParaRPr>
          </a:p>
        </p:txBody>
      </p:sp>
      <p:grpSp>
        <p:nvGrpSpPr>
          <p:cNvPr id="282" name="Google Shape;282;p37"/>
          <p:cNvGrpSpPr/>
          <p:nvPr/>
        </p:nvGrpSpPr>
        <p:grpSpPr>
          <a:xfrm>
            <a:off x="0" y="5976100"/>
            <a:ext cx="9144000" cy="919800"/>
            <a:chOff x="0" y="5976100"/>
            <a:chExt cx="9144000" cy="919800"/>
          </a:xfrm>
        </p:grpSpPr>
        <p:sp>
          <p:nvSpPr>
            <p:cNvPr id="283" name="Google Shape;283;p3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4" name="Google Shape;284;p37"/>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90" name="Google Shape;290;p3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91" name="Google Shape;291;p38"/>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Activation Functions - ReLU</a:t>
            </a:r>
            <a:endParaRPr sz="4800">
              <a:solidFill>
                <a:srgbClr val="434343"/>
              </a:solidFill>
              <a:latin typeface="Economica"/>
              <a:ea typeface="Economica"/>
              <a:cs typeface="Economica"/>
              <a:sym typeface="Economica"/>
            </a:endParaRPr>
          </a:p>
        </p:txBody>
      </p:sp>
      <p:sp>
        <p:nvSpPr>
          <p:cNvPr id="292" name="Google Shape;292;p38"/>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Similar to Sigmoid, we have a lot of other activation functions.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Let’s have a look at </a:t>
            </a:r>
            <a:r>
              <a:rPr b="1" lang="en" sz="2000">
                <a:latin typeface="Open Sans"/>
                <a:ea typeface="Open Sans"/>
                <a:cs typeface="Open Sans"/>
                <a:sym typeface="Open Sans"/>
              </a:rPr>
              <a:t>ReLU(Rectified Linear Unit)</a:t>
            </a:r>
            <a:r>
              <a:rPr lang="en" sz="2000">
                <a:latin typeface="Open Sans"/>
                <a:ea typeface="Open Sans"/>
                <a:cs typeface="Open Sans"/>
                <a:sym typeface="Open Sans"/>
              </a:rPr>
              <a:t> , for example:</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Look at the y axis of both the graphs. Just how Sigmoid had a range of 0 to 1, </a:t>
            </a:r>
            <a:r>
              <a:rPr b="1" lang="en" sz="2000">
                <a:latin typeface="Open Sans"/>
                <a:ea typeface="Open Sans"/>
                <a:cs typeface="Open Sans"/>
                <a:sym typeface="Open Sans"/>
              </a:rPr>
              <a:t>ReLU</a:t>
            </a:r>
            <a:r>
              <a:rPr lang="en" sz="2000">
                <a:latin typeface="Open Sans"/>
                <a:ea typeface="Open Sans"/>
                <a:cs typeface="Open Sans"/>
                <a:sym typeface="Open Sans"/>
              </a:rPr>
              <a:t> has a range of </a:t>
            </a:r>
            <a:r>
              <a:rPr b="1" lang="en" sz="2000">
                <a:latin typeface="Open Sans"/>
                <a:ea typeface="Open Sans"/>
                <a:cs typeface="Open Sans"/>
                <a:sym typeface="Open Sans"/>
              </a:rPr>
              <a:t>0 to infinity</a:t>
            </a:r>
            <a:r>
              <a:rPr lang="en" sz="2000">
                <a:latin typeface="Open Sans"/>
                <a:ea typeface="Open Sans"/>
                <a:cs typeface="Open Sans"/>
                <a:sym typeface="Open Sans"/>
              </a:rPr>
              <a:t>.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293" name="Google Shape;293;p38"/>
          <p:cNvPicPr preferRelativeResize="0"/>
          <p:nvPr/>
        </p:nvPicPr>
        <p:blipFill>
          <a:blip r:embed="rId3">
            <a:alphaModFix/>
          </a:blip>
          <a:stretch>
            <a:fillRect/>
          </a:stretch>
        </p:blipFill>
        <p:spPr>
          <a:xfrm>
            <a:off x="1114425" y="2131163"/>
            <a:ext cx="6915150" cy="2781300"/>
          </a:xfrm>
          <a:prstGeom prst="rect">
            <a:avLst/>
          </a:prstGeom>
          <a:noFill/>
          <a:ln>
            <a:noFill/>
          </a:ln>
        </p:spPr>
      </p:pic>
      <p:grpSp>
        <p:nvGrpSpPr>
          <p:cNvPr id="294" name="Google Shape;294;p38"/>
          <p:cNvGrpSpPr/>
          <p:nvPr/>
        </p:nvGrpSpPr>
        <p:grpSpPr>
          <a:xfrm>
            <a:off x="0" y="5976100"/>
            <a:ext cx="9144000" cy="919800"/>
            <a:chOff x="0" y="5976100"/>
            <a:chExt cx="9144000" cy="919800"/>
          </a:xfrm>
        </p:grpSpPr>
        <p:sp>
          <p:nvSpPr>
            <p:cNvPr id="295" name="Google Shape;295;p3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6" name="Google Shape;296;p38"/>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2" name="Google Shape;302;p3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03" name="Google Shape;303;p39"/>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Activation Functions - tanH</a:t>
            </a:r>
            <a:endParaRPr sz="4800">
              <a:solidFill>
                <a:srgbClr val="434343"/>
              </a:solidFill>
              <a:latin typeface="Economica"/>
              <a:ea typeface="Economica"/>
              <a:cs typeface="Economica"/>
              <a:sym typeface="Economica"/>
            </a:endParaRPr>
          </a:p>
        </p:txBody>
      </p:sp>
      <p:sp>
        <p:nvSpPr>
          <p:cNvPr id="304" name="Google Shape;304;p39"/>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Open Sans"/>
                <a:ea typeface="Open Sans"/>
                <a:cs typeface="Open Sans"/>
                <a:sym typeface="Open Sans"/>
              </a:rPr>
              <a:t>TanH / Hyperbolic Tangent</a:t>
            </a:r>
            <a:r>
              <a:rPr lang="en" sz="2000">
                <a:latin typeface="Open Sans"/>
                <a:ea typeface="Open Sans"/>
                <a:cs typeface="Open Sans"/>
                <a:sym typeface="Open Sans"/>
              </a:rPr>
              <a:t> is another popular Activation Function.</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It actually shares a few things in common with the sigmoid activation function. They both look very similar. But while a sigmoid function has a range of 0 and 1, </a:t>
            </a:r>
            <a:r>
              <a:rPr b="1" lang="en" sz="2000">
                <a:latin typeface="Open Sans"/>
                <a:ea typeface="Open Sans"/>
                <a:cs typeface="Open Sans"/>
                <a:sym typeface="Open Sans"/>
              </a:rPr>
              <a:t>Tanh</a:t>
            </a:r>
            <a:r>
              <a:rPr lang="en" sz="2000">
                <a:latin typeface="Open Sans"/>
                <a:ea typeface="Open Sans"/>
                <a:cs typeface="Open Sans"/>
                <a:sym typeface="Open Sans"/>
              </a:rPr>
              <a:t> has a range of </a:t>
            </a:r>
            <a:r>
              <a:rPr b="1" lang="en" sz="2000">
                <a:latin typeface="Open Sans"/>
                <a:ea typeface="Open Sans"/>
                <a:cs typeface="Open Sans"/>
                <a:sym typeface="Open Sans"/>
              </a:rPr>
              <a:t>-1 and 1</a:t>
            </a:r>
            <a:r>
              <a:rPr lang="en" sz="2000">
                <a:latin typeface="Open Sans"/>
                <a:ea typeface="Open Sans"/>
                <a:cs typeface="Open Sans"/>
                <a:sym typeface="Open Sans"/>
              </a:rPr>
              <a:t>.</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highlight>
                  <a:srgbClr val="D9EAD3"/>
                </a:highlight>
                <a:latin typeface="Open Sans"/>
                <a:ea typeface="Open Sans"/>
                <a:cs typeface="Open Sans"/>
                <a:sym typeface="Open Sans"/>
              </a:rPr>
              <a:t>There are a few more activation functions that we’ll read about later.</a:t>
            </a:r>
            <a:endParaRPr sz="2000">
              <a:highlight>
                <a:srgbClr val="D9EAD3"/>
              </a:highlight>
              <a:latin typeface="Open Sans"/>
              <a:ea typeface="Open Sans"/>
              <a:cs typeface="Open Sans"/>
              <a:sym typeface="Open Sans"/>
            </a:endParaRPr>
          </a:p>
        </p:txBody>
      </p:sp>
      <p:grpSp>
        <p:nvGrpSpPr>
          <p:cNvPr id="305" name="Google Shape;305;p39"/>
          <p:cNvGrpSpPr/>
          <p:nvPr/>
        </p:nvGrpSpPr>
        <p:grpSpPr>
          <a:xfrm>
            <a:off x="0" y="5976100"/>
            <a:ext cx="9144000" cy="919800"/>
            <a:chOff x="0" y="5976100"/>
            <a:chExt cx="9144000" cy="919800"/>
          </a:xfrm>
        </p:grpSpPr>
        <p:sp>
          <p:nvSpPr>
            <p:cNvPr id="306" name="Google Shape;306;p3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7" name="Google Shape;307;p39"/>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308" name="Google Shape;308;p39"/>
          <p:cNvPicPr preferRelativeResize="0"/>
          <p:nvPr/>
        </p:nvPicPr>
        <p:blipFill rotWithShape="1">
          <a:blip r:embed="rId4">
            <a:alphaModFix/>
          </a:blip>
          <a:srcRect b="5755" l="0" r="0" t="5284"/>
          <a:stretch/>
        </p:blipFill>
        <p:spPr>
          <a:xfrm>
            <a:off x="1766125" y="2679050"/>
            <a:ext cx="5687051" cy="28107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14" name="Google Shape;314;p4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15" name="Google Shape;315;p40"/>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General Guidelines </a:t>
            </a:r>
            <a:endParaRPr sz="4800">
              <a:solidFill>
                <a:srgbClr val="434343"/>
              </a:solidFill>
              <a:latin typeface="Economica"/>
              <a:ea typeface="Economica"/>
              <a:cs typeface="Economica"/>
              <a:sym typeface="Economica"/>
            </a:endParaRPr>
          </a:p>
        </p:txBody>
      </p:sp>
      <p:sp>
        <p:nvSpPr>
          <p:cNvPr id="316" name="Google Shape;316;p40"/>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900">
                <a:solidFill>
                  <a:schemeClr val="dk1"/>
                </a:solidFill>
                <a:latin typeface="Open Sans"/>
                <a:ea typeface="Open Sans"/>
                <a:cs typeface="Open Sans"/>
                <a:sym typeface="Open Sans"/>
              </a:rPr>
              <a:t>While c</a:t>
            </a:r>
            <a:r>
              <a:rPr lang="en" sz="1900">
                <a:solidFill>
                  <a:schemeClr val="dk1"/>
                </a:solidFill>
                <a:latin typeface="Open Sans"/>
                <a:ea typeface="Open Sans"/>
                <a:cs typeface="Open Sans"/>
                <a:sym typeface="Open Sans"/>
              </a:rPr>
              <a:t>hoosing an activation function, you can keep the following guidelines in mind:</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Sigmoid is commonly used in the output layer. This is because it helps in giving a probability(value between 0 and 1) which is useful in Binary Classification.</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At places other than output layer, tanH usually performs better than Sigmoid.</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For Hidden layers, if you are not sure which activation function to use, just use ReLU as your default choice.</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Note: While these guidelines are helpful, choosing an activation function also depends on trial and error. You should try out a few activation functions and see which one works the best for you.</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p:txBody>
      </p:sp>
      <p:grpSp>
        <p:nvGrpSpPr>
          <p:cNvPr id="317" name="Google Shape;317;p40"/>
          <p:cNvGrpSpPr/>
          <p:nvPr/>
        </p:nvGrpSpPr>
        <p:grpSpPr>
          <a:xfrm>
            <a:off x="0" y="5976100"/>
            <a:ext cx="9144000" cy="919800"/>
            <a:chOff x="0" y="5976100"/>
            <a:chExt cx="9144000" cy="919800"/>
          </a:xfrm>
        </p:grpSpPr>
        <p:sp>
          <p:nvSpPr>
            <p:cNvPr id="318" name="Google Shape;318;p4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9" name="Google Shape;319;p4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25" name="Google Shape;325;p4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26" name="Google Shape;326;p41"/>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Learn more about Activation Functions</a:t>
            </a:r>
            <a:endParaRPr sz="4800">
              <a:solidFill>
                <a:srgbClr val="434343"/>
              </a:solidFill>
              <a:latin typeface="Economica"/>
              <a:ea typeface="Economica"/>
              <a:cs typeface="Economica"/>
              <a:sym typeface="Economica"/>
            </a:endParaRPr>
          </a:p>
        </p:txBody>
      </p:sp>
      <p:sp>
        <p:nvSpPr>
          <p:cNvPr id="327" name="Google Shape;327;p41"/>
          <p:cNvSpPr txBox="1"/>
          <p:nvPr/>
        </p:nvSpPr>
        <p:spPr>
          <a:xfrm>
            <a:off x="355975" y="1994825"/>
            <a:ext cx="8564400" cy="27873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SzPts val="1900"/>
              <a:buFont typeface="Open Sans"/>
              <a:buChar char="●"/>
            </a:pPr>
            <a:r>
              <a:rPr lang="en" sz="1900" u="sng">
                <a:solidFill>
                  <a:schemeClr val="hlink"/>
                </a:solidFill>
                <a:latin typeface="Open Sans"/>
                <a:ea typeface="Open Sans"/>
                <a:cs typeface="Open Sans"/>
                <a:sym typeface="Open Sans"/>
                <a:hlinkClick r:id="rId3"/>
              </a:rPr>
              <a:t>Animated guide to Activation Functions in Neural Network</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rPr lang="en" sz="1900">
                <a:solidFill>
                  <a:schemeClr val="dk1"/>
                </a:solidFill>
                <a:latin typeface="Open Sans"/>
                <a:ea typeface="Open Sans"/>
                <a:cs typeface="Open Sans"/>
                <a:sym typeface="Open Sans"/>
              </a:rPr>
              <a:t>The above article explains the need of activation functions, the different types of activations as well as the advantages and disadvantages of each.</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rPr lang="en" sz="1900">
                <a:solidFill>
                  <a:schemeClr val="dk1"/>
                </a:solidFill>
                <a:latin typeface="Open Sans"/>
                <a:ea typeface="Open Sans"/>
                <a:cs typeface="Open Sans"/>
                <a:sym typeface="Open Sans"/>
              </a:rPr>
              <a:t>We would recommend glancing over it just to get and idea through the various gifs present.</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rPr lang="en" sz="1900">
                <a:solidFill>
                  <a:schemeClr val="dk1"/>
                </a:solidFill>
                <a:highlight>
                  <a:srgbClr val="CFE2F3"/>
                </a:highlight>
                <a:latin typeface="Open Sans"/>
                <a:ea typeface="Open Sans"/>
                <a:cs typeface="Open Sans"/>
                <a:sym typeface="Open Sans"/>
              </a:rPr>
              <a:t>There is no need to dive into the mathematics or worry about the technical terms used there, we’ll get to it in some days.  The process of learning is slow but surely steady :)</a:t>
            </a:r>
            <a:endParaRPr sz="1900">
              <a:solidFill>
                <a:schemeClr val="dk1"/>
              </a:solidFill>
              <a:highlight>
                <a:srgbClr val="CFE2F3"/>
              </a:highlight>
              <a:latin typeface="Open Sans"/>
              <a:ea typeface="Open Sans"/>
              <a:cs typeface="Open Sans"/>
              <a:sym typeface="Open Sans"/>
            </a:endParaRPr>
          </a:p>
        </p:txBody>
      </p:sp>
      <p:grpSp>
        <p:nvGrpSpPr>
          <p:cNvPr id="328" name="Google Shape;328;p41"/>
          <p:cNvGrpSpPr/>
          <p:nvPr/>
        </p:nvGrpSpPr>
        <p:grpSpPr>
          <a:xfrm>
            <a:off x="0" y="5976100"/>
            <a:ext cx="9144000" cy="919800"/>
            <a:chOff x="0" y="5976100"/>
            <a:chExt cx="9144000" cy="919800"/>
          </a:xfrm>
        </p:grpSpPr>
        <p:sp>
          <p:nvSpPr>
            <p:cNvPr id="329" name="Google Shape;329;p4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0" name="Google Shape;330;p41"/>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9" name="Google Shape;79;p1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80" name="Google Shape;80;p15"/>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rPr lang="en" sz="2000">
                <a:latin typeface="Open Sans"/>
                <a:ea typeface="Open Sans"/>
                <a:cs typeface="Open Sans"/>
                <a:sym typeface="Open Sans"/>
              </a:rPr>
              <a:t>In the previous unit, you learned about the working of a Neural Network on a conceptual level.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rPr lang="en" sz="2000">
                <a:latin typeface="Open Sans"/>
                <a:ea typeface="Open Sans"/>
                <a:cs typeface="Open Sans"/>
                <a:sym typeface="Open Sans"/>
              </a:rPr>
              <a:t>In this module, you’ll understand how all of those concepts are brought into practice by understanding some crucial components of a Neural Network.</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rPr lang="en" sz="2000">
                <a:latin typeface="Open Sans"/>
                <a:ea typeface="Open Sans"/>
                <a:cs typeface="Open Sans"/>
                <a:sym typeface="Open Sans"/>
              </a:rPr>
              <a:t>Finally, you’ll build a model to detect whether a person has heart disease or not.</a:t>
            </a:r>
            <a:endParaRPr sz="2000">
              <a:latin typeface="Open Sans"/>
              <a:ea typeface="Open Sans"/>
              <a:cs typeface="Open Sans"/>
              <a:sym typeface="Open Sans"/>
            </a:endParaRPr>
          </a:p>
        </p:txBody>
      </p:sp>
      <p:grpSp>
        <p:nvGrpSpPr>
          <p:cNvPr id="81" name="Google Shape;81;p15"/>
          <p:cNvGrpSpPr/>
          <p:nvPr/>
        </p:nvGrpSpPr>
        <p:grpSpPr>
          <a:xfrm>
            <a:off x="0" y="5976100"/>
            <a:ext cx="9144000" cy="919800"/>
            <a:chOff x="0" y="5976100"/>
            <a:chExt cx="9144000" cy="919800"/>
          </a:xfrm>
        </p:grpSpPr>
        <p:sp>
          <p:nvSpPr>
            <p:cNvPr id="82" name="Google Shape;82;p1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3" name="Google Shape;83;p1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36" name="Google Shape;336;p4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37" name="Google Shape;337;p42"/>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Layers</a:t>
            </a:r>
            <a:endParaRPr sz="4800">
              <a:solidFill>
                <a:srgbClr val="434343"/>
              </a:solidFill>
              <a:latin typeface="Economica"/>
              <a:ea typeface="Economica"/>
              <a:cs typeface="Economica"/>
              <a:sym typeface="Economica"/>
            </a:endParaRPr>
          </a:p>
        </p:txBody>
      </p:sp>
      <p:sp>
        <p:nvSpPr>
          <p:cNvPr id="338" name="Google Shape;338;p42"/>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The neurons in a neural network are divided into layers.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While we know them with the names Input, Hidden and Output till now, Tensorflow doesn’t go by those names. It wants the user to specify the type of that particular layer.</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For utilising the different types of layers we have available, Tensorflow provides a submodule called layers that we can import as follows: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highlight>
                  <a:srgbClr val="93C47D"/>
                </a:highlight>
                <a:latin typeface="Open Sans"/>
                <a:ea typeface="Open Sans"/>
                <a:cs typeface="Open Sans"/>
                <a:sym typeface="Open Sans"/>
              </a:rPr>
              <a:t>from tensorflow.keras import layers</a:t>
            </a:r>
            <a:endParaRPr sz="2000">
              <a:highlight>
                <a:srgbClr val="93C47D"/>
              </a:highlight>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339" name="Google Shape;339;p42"/>
          <p:cNvPicPr preferRelativeResize="0"/>
          <p:nvPr/>
        </p:nvPicPr>
        <p:blipFill>
          <a:blip r:embed="rId3">
            <a:alphaModFix/>
          </a:blip>
          <a:stretch>
            <a:fillRect/>
          </a:stretch>
        </p:blipFill>
        <p:spPr>
          <a:xfrm>
            <a:off x="1624337" y="1511925"/>
            <a:ext cx="5895326" cy="24813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45" name="Google Shape;345;p4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46" name="Google Shape;346;p43"/>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Dense Layer</a:t>
            </a:r>
            <a:endParaRPr sz="4800">
              <a:solidFill>
                <a:srgbClr val="434343"/>
              </a:solidFill>
              <a:latin typeface="Economica"/>
              <a:ea typeface="Economica"/>
              <a:cs typeface="Economica"/>
              <a:sym typeface="Economica"/>
            </a:endParaRPr>
          </a:p>
        </p:txBody>
      </p:sp>
      <p:sp>
        <p:nvSpPr>
          <p:cNvPr id="347" name="Google Shape;347;p43"/>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A dense layer is just a regular layer of neurons in a neural network.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It is the most common and frequently used layer.</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Look at the middle layer in the previous image. Each neuron receives input from all the neurons in the previous layer and is thus called </a:t>
            </a:r>
            <a:r>
              <a:rPr b="1" lang="en" sz="2000">
                <a:latin typeface="Open Sans"/>
                <a:ea typeface="Open Sans"/>
                <a:cs typeface="Open Sans"/>
                <a:sym typeface="Open Sans"/>
              </a:rPr>
              <a:t>densely connected or dense</a:t>
            </a:r>
            <a:r>
              <a:rPr lang="en" sz="2000">
                <a:latin typeface="Open Sans"/>
                <a:ea typeface="Open Sans"/>
                <a:cs typeface="Open Sans"/>
                <a:sym typeface="Open Sans"/>
              </a:rPr>
              <a:t>.</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Each output of a dense layer is computed using every input to the layer.</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Dense is one particular type of layer, but there are many other types that we will see as we continue our deep learning journey.</a:t>
            </a:r>
            <a:endParaRPr sz="20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p:txBody>
      </p:sp>
      <p:grpSp>
        <p:nvGrpSpPr>
          <p:cNvPr id="348" name="Google Shape;348;p43"/>
          <p:cNvGrpSpPr/>
          <p:nvPr/>
        </p:nvGrpSpPr>
        <p:grpSpPr>
          <a:xfrm>
            <a:off x="0" y="5976100"/>
            <a:ext cx="9144000" cy="919800"/>
            <a:chOff x="0" y="5976100"/>
            <a:chExt cx="9144000" cy="919800"/>
          </a:xfrm>
        </p:grpSpPr>
        <p:sp>
          <p:nvSpPr>
            <p:cNvPr id="349" name="Google Shape;349;p4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0" name="Google Shape;350;p43"/>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354" name="Shape 354"/>
        <p:cNvGrpSpPr/>
        <p:nvPr/>
      </p:nvGrpSpPr>
      <p:grpSpPr>
        <a:xfrm>
          <a:off x="0" y="0"/>
          <a:ext cx="0" cy="0"/>
          <a:chOff x="0" y="0"/>
          <a:chExt cx="0" cy="0"/>
        </a:xfrm>
      </p:grpSpPr>
      <p:sp>
        <p:nvSpPr>
          <p:cNvPr id="355" name="Google Shape;355;p44"/>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Creating models with Layers </a:t>
            </a:r>
            <a:endParaRPr b="1" sz="3000">
              <a:solidFill>
                <a:schemeClr val="lt1"/>
              </a:solidFill>
              <a:latin typeface="Open Sans"/>
              <a:ea typeface="Open Sans"/>
              <a:cs typeface="Open Sans"/>
              <a:sym typeface="Open Sans"/>
            </a:endParaRPr>
          </a:p>
        </p:txBody>
      </p:sp>
      <p:sp>
        <p:nvSpPr>
          <p:cNvPr id="356" name="Google Shape;356;p4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62" name="Google Shape;362;p4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63" name="Google Shape;363;p45"/>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Sequential Model API</a:t>
            </a:r>
            <a:endParaRPr sz="4800">
              <a:solidFill>
                <a:srgbClr val="434343"/>
              </a:solidFill>
              <a:latin typeface="Economica"/>
              <a:ea typeface="Economica"/>
              <a:cs typeface="Economica"/>
              <a:sym typeface="Economica"/>
            </a:endParaRPr>
          </a:p>
        </p:txBody>
      </p:sp>
      <p:sp>
        <p:nvSpPr>
          <p:cNvPr id="364" name="Google Shape;364;p45"/>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There are two ways to create a model using the Layers API: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68300" lvl="0" marL="457200" rtl="0" algn="l">
              <a:spcBef>
                <a:spcPts val="0"/>
              </a:spcBef>
              <a:spcAft>
                <a:spcPts val="0"/>
              </a:spcAft>
              <a:buSzPts val="2200"/>
              <a:buFont typeface="Open Sans"/>
              <a:buAutoNum type="arabicPeriod"/>
            </a:pPr>
            <a:r>
              <a:rPr b="1" lang="en" sz="2200">
                <a:latin typeface="Open Sans"/>
                <a:ea typeface="Open Sans"/>
                <a:cs typeface="Open Sans"/>
                <a:sym typeface="Open Sans"/>
              </a:rPr>
              <a:t>A sequential model</a:t>
            </a:r>
            <a:endParaRPr b="1" sz="2200">
              <a:latin typeface="Open Sans"/>
              <a:ea typeface="Open Sans"/>
              <a:cs typeface="Open Sans"/>
              <a:sym typeface="Open Sans"/>
            </a:endParaRPr>
          </a:p>
          <a:p>
            <a:pPr indent="0" lvl="0" marL="457200" rtl="0" algn="l">
              <a:spcBef>
                <a:spcPts val="0"/>
              </a:spcBef>
              <a:spcAft>
                <a:spcPts val="0"/>
              </a:spcAft>
              <a:buNone/>
            </a:pPr>
            <a:r>
              <a:rPr lang="en" sz="2000">
                <a:latin typeface="Open Sans"/>
                <a:ea typeface="Open Sans"/>
                <a:cs typeface="Open Sans"/>
                <a:sym typeface="Open Sans"/>
              </a:rPr>
              <a:t>The most common type of model is the Sequential model, which is a </a:t>
            </a:r>
            <a:r>
              <a:rPr b="1" lang="en" sz="2000">
                <a:latin typeface="Open Sans"/>
                <a:ea typeface="Open Sans"/>
                <a:cs typeface="Open Sans"/>
                <a:sym typeface="Open Sans"/>
              </a:rPr>
              <a:t>linear stack of layers</a:t>
            </a:r>
            <a:r>
              <a:rPr lang="en" sz="2000">
                <a:latin typeface="Open Sans"/>
                <a:ea typeface="Open Sans"/>
                <a:cs typeface="Open Sans"/>
                <a:sym typeface="Open Sans"/>
              </a:rPr>
              <a:t>. </a:t>
            </a:r>
            <a:r>
              <a:rPr lang="en" sz="2000">
                <a:latin typeface="Open Sans"/>
                <a:ea typeface="Open Sans"/>
                <a:cs typeface="Open Sans"/>
                <a:sym typeface="Open Sans"/>
              </a:rPr>
              <a:t>In short, it allows you to build a model layer by layer. Each layer has weights that correspond to the layer that follows it. </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68300" lvl="0" marL="457200" rtl="0" algn="l">
              <a:spcBef>
                <a:spcPts val="0"/>
              </a:spcBef>
              <a:spcAft>
                <a:spcPts val="0"/>
              </a:spcAft>
              <a:buSzPts val="2200"/>
              <a:buFont typeface="Open Sans"/>
              <a:buAutoNum type="arabicPeriod"/>
            </a:pPr>
            <a:r>
              <a:rPr b="1" lang="en" sz="2200">
                <a:latin typeface="Open Sans"/>
                <a:ea typeface="Open Sans"/>
                <a:cs typeface="Open Sans"/>
                <a:sym typeface="Open Sans"/>
              </a:rPr>
              <a:t>A functional model</a:t>
            </a:r>
            <a:endParaRPr b="1" sz="2200">
              <a:latin typeface="Open Sans"/>
              <a:ea typeface="Open Sans"/>
              <a:cs typeface="Open Sans"/>
              <a:sym typeface="Open Sans"/>
            </a:endParaRPr>
          </a:p>
          <a:p>
            <a:pPr indent="0" lvl="0" marL="457200" rtl="0" algn="l">
              <a:spcBef>
                <a:spcPts val="0"/>
              </a:spcBef>
              <a:spcAft>
                <a:spcPts val="0"/>
              </a:spcAft>
              <a:buNone/>
            </a:pPr>
            <a:r>
              <a:rPr lang="en" sz="2000">
                <a:solidFill>
                  <a:schemeClr val="dk1"/>
                </a:solidFill>
                <a:latin typeface="Open Sans"/>
                <a:ea typeface="Open Sans"/>
                <a:cs typeface="Open Sans"/>
                <a:sym typeface="Open Sans"/>
              </a:rPr>
              <a:t>Unlike the stack of layers in Sequential API, the functional API is a way to build </a:t>
            </a:r>
            <a:r>
              <a:rPr b="1" lang="en" sz="2000">
                <a:solidFill>
                  <a:schemeClr val="dk1"/>
                </a:solidFill>
                <a:latin typeface="Open Sans"/>
                <a:ea typeface="Open Sans"/>
                <a:cs typeface="Open Sans"/>
                <a:sym typeface="Open Sans"/>
              </a:rPr>
              <a:t>graphs of layers</a:t>
            </a:r>
            <a:r>
              <a:rPr lang="en" sz="2000">
                <a:solidFill>
                  <a:schemeClr val="dk1"/>
                </a:solidFill>
                <a:latin typeface="Open Sans"/>
                <a:ea typeface="Open Sans"/>
                <a:cs typeface="Open Sans"/>
                <a:sym typeface="Open Sans"/>
              </a:rPr>
              <a:t>.</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highlight>
                  <a:srgbClr val="D9EAD3"/>
                </a:highlight>
                <a:latin typeface="Open Sans"/>
                <a:ea typeface="Open Sans"/>
                <a:cs typeface="Open Sans"/>
                <a:sym typeface="Open Sans"/>
              </a:rPr>
              <a:t>As a beginner, the sequential model is the recommended way to get started.</a:t>
            </a:r>
            <a:endParaRPr sz="2000">
              <a:highlight>
                <a:srgbClr val="D9EAD3"/>
              </a:highlight>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grpSp>
        <p:nvGrpSpPr>
          <p:cNvPr id="365" name="Google Shape;365;p45"/>
          <p:cNvGrpSpPr/>
          <p:nvPr/>
        </p:nvGrpSpPr>
        <p:grpSpPr>
          <a:xfrm>
            <a:off x="0" y="5976100"/>
            <a:ext cx="9144000" cy="919800"/>
            <a:chOff x="0" y="5976100"/>
            <a:chExt cx="9144000" cy="919800"/>
          </a:xfrm>
        </p:grpSpPr>
        <p:sp>
          <p:nvSpPr>
            <p:cNvPr id="366" name="Google Shape;366;p4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7" name="Google Shape;367;p4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3" name="Google Shape;373;p4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74" name="Google Shape;374;p46"/>
          <p:cNvSpPr txBox="1"/>
          <p:nvPr/>
        </p:nvSpPr>
        <p:spPr>
          <a:xfrm>
            <a:off x="0" y="170000"/>
            <a:ext cx="9228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TIP</a:t>
            </a:r>
            <a:endParaRPr sz="4500">
              <a:solidFill>
                <a:srgbClr val="434343"/>
              </a:solidFill>
              <a:latin typeface="Economica"/>
              <a:ea typeface="Economica"/>
              <a:cs typeface="Economica"/>
              <a:sym typeface="Economica"/>
            </a:endParaRPr>
          </a:p>
        </p:txBody>
      </p:sp>
      <p:sp>
        <p:nvSpPr>
          <p:cNvPr id="375" name="Google Shape;375;p46"/>
          <p:cNvSpPr txBox="1"/>
          <p:nvPr/>
        </p:nvSpPr>
        <p:spPr>
          <a:xfrm>
            <a:off x="616150" y="2340600"/>
            <a:ext cx="7701900" cy="210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200">
                <a:highlight>
                  <a:srgbClr val="D9EAD3"/>
                </a:highlight>
                <a:latin typeface="Open Sans"/>
                <a:ea typeface="Open Sans"/>
                <a:cs typeface="Open Sans"/>
                <a:sym typeface="Open Sans"/>
              </a:rPr>
              <a:t>You </a:t>
            </a:r>
            <a:r>
              <a:rPr b="1" lang="en" sz="2200">
                <a:highlight>
                  <a:srgbClr val="D9EAD3"/>
                </a:highlight>
                <a:latin typeface="Open Sans"/>
                <a:ea typeface="Open Sans"/>
                <a:cs typeface="Open Sans"/>
                <a:sym typeface="Open Sans"/>
              </a:rPr>
              <a:t>DON’T need to memorize</a:t>
            </a:r>
            <a:r>
              <a:rPr lang="en" sz="2200">
                <a:highlight>
                  <a:srgbClr val="D9EAD3"/>
                </a:highlight>
                <a:latin typeface="Open Sans"/>
                <a:ea typeface="Open Sans"/>
                <a:cs typeface="Open Sans"/>
                <a:sym typeface="Open Sans"/>
              </a:rPr>
              <a:t> </a:t>
            </a:r>
            <a:r>
              <a:rPr b="1" lang="en" sz="2200">
                <a:highlight>
                  <a:srgbClr val="D9EAD3"/>
                </a:highlight>
                <a:latin typeface="Open Sans"/>
                <a:ea typeface="Open Sans"/>
                <a:cs typeface="Open Sans"/>
                <a:sym typeface="Open Sans"/>
              </a:rPr>
              <a:t>code</a:t>
            </a:r>
            <a:r>
              <a:rPr lang="en" sz="2200">
                <a:latin typeface="Open Sans"/>
                <a:ea typeface="Open Sans"/>
                <a:cs typeface="Open Sans"/>
                <a:sym typeface="Open Sans"/>
              </a:rPr>
              <a:t> given the below notebook. But you must understand what each line of code is doing and should be able to replicate it if required for solving other problems. We have provided explanation as much as possible, if you still don’t get certain things, please don’t hesitate to put it up on </a:t>
            </a:r>
            <a:r>
              <a:rPr lang="en" sz="2200" u="sng">
                <a:solidFill>
                  <a:schemeClr val="hlink"/>
                </a:solidFill>
                <a:latin typeface="Open Sans"/>
                <a:ea typeface="Open Sans"/>
                <a:cs typeface="Open Sans"/>
                <a:sym typeface="Open Sans"/>
                <a:hlinkClick r:id="rId3"/>
              </a:rPr>
              <a:t>discuss forum</a:t>
            </a:r>
            <a:r>
              <a:rPr lang="en" sz="2200">
                <a:latin typeface="Open Sans"/>
                <a:ea typeface="Open Sans"/>
                <a:cs typeface="Open Sans"/>
                <a:sym typeface="Open Sans"/>
              </a:rPr>
              <a:t>!</a:t>
            </a:r>
            <a:endParaRPr sz="2200">
              <a:latin typeface="Open Sans"/>
              <a:ea typeface="Open Sans"/>
              <a:cs typeface="Open Sans"/>
              <a:sym typeface="Open Sans"/>
            </a:endParaRPr>
          </a:p>
        </p:txBody>
      </p:sp>
      <p:grpSp>
        <p:nvGrpSpPr>
          <p:cNvPr id="376" name="Google Shape;376;p46"/>
          <p:cNvGrpSpPr/>
          <p:nvPr/>
        </p:nvGrpSpPr>
        <p:grpSpPr>
          <a:xfrm>
            <a:off x="0" y="5976100"/>
            <a:ext cx="9144000" cy="919800"/>
            <a:chOff x="0" y="5976100"/>
            <a:chExt cx="9144000" cy="919800"/>
          </a:xfrm>
        </p:grpSpPr>
        <p:sp>
          <p:nvSpPr>
            <p:cNvPr id="377" name="Google Shape;377;p4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8" name="Google Shape;378;p46"/>
            <p:cNvPicPr preferRelativeResize="0"/>
            <p:nvPr/>
          </p:nvPicPr>
          <p:blipFill>
            <a:blip r:embed="rId4">
              <a:alphaModFix/>
            </a:blip>
            <a:stretch>
              <a:fillRect/>
            </a:stretch>
          </p:blipFill>
          <p:spPr>
            <a:xfrm>
              <a:off x="3504750" y="6128050"/>
              <a:ext cx="2053000" cy="615900"/>
            </a:xfrm>
            <a:prstGeom prst="rect">
              <a:avLst/>
            </a:prstGeom>
            <a:noFill/>
            <a:ln>
              <a:noFill/>
            </a:ln>
          </p:spPr>
        </p:pic>
      </p:grpSp>
      <p:sp>
        <p:nvSpPr>
          <p:cNvPr id="379" name="Google Shape;379;p46"/>
          <p:cNvSpPr txBox="1"/>
          <p:nvPr/>
        </p:nvSpPr>
        <p:spPr>
          <a:xfrm>
            <a:off x="1926600" y="1255300"/>
            <a:ext cx="5290800" cy="80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4500">
                <a:solidFill>
                  <a:srgbClr val="434343"/>
                </a:solidFill>
                <a:latin typeface="Economica"/>
                <a:ea typeface="Economica"/>
                <a:cs typeface="Economica"/>
                <a:sym typeface="Economica"/>
              </a:rPr>
              <a:t>Learning by Doing</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85" name="Google Shape;385;p4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86" name="Google Shape;386;p47"/>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Let’s practice building Sequential &amp; Functional Models! </a:t>
            </a:r>
            <a:endParaRPr sz="3900">
              <a:solidFill>
                <a:srgbClr val="434343"/>
              </a:solidFill>
              <a:latin typeface="Economica"/>
              <a:ea typeface="Economica"/>
              <a:cs typeface="Economica"/>
              <a:sym typeface="Economica"/>
            </a:endParaRPr>
          </a:p>
        </p:txBody>
      </p:sp>
      <p:sp>
        <p:nvSpPr>
          <p:cNvPr id="387" name="Google Shape;387;p47"/>
          <p:cNvSpPr txBox="1"/>
          <p:nvPr/>
        </p:nvSpPr>
        <p:spPr>
          <a:xfrm>
            <a:off x="373950" y="1756025"/>
            <a:ext cx="8685600" cy="250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https://github.com/dphi-official/Deep_Learning_Bootcamp/blob/master/DL%20For%20Classification/%20DL_Day6_Building_a_DL_Model.ipynb</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Download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Extract zip file</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Open in Jupyter Notebook or Upload on Google Colab</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388" name="Google Shape;388;p47"/>
          <p:cNvGrpSpPr/>
          <p:nvPr/>
        </p:nvGrpSpPr>
        <p:grpSpPr>
          <a:xfrm>
            <a:off x="0" y="5976100"/>
            <a:ext cx="9144000" cy="919800"/>
            <a:chOff x="0" y="5976100"/>
            <a:chExt cx="9144000" cy="919800"/>
          </a:xfrm>
        </p:grpSpPr>
        <p:sp>
          <p:nvSpPr>
            <p:cNvPr id="389" name="Google Shape;389;p4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0" name="Google Shape;390;p47"/>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394" name="Shape 394"/>
        <p:cNvGrpSpPr/>
        <p:nvPr/>
      </p:nvGrpSpPr>
      <p:grpSpPr>
        <a:xfrm>
          <a:off x="0" y="0"/>
          <a:ext cx="0" cy="0"/>
          <a:chOff x="0" y="0"/>
          <a:chExt cx="0" cy="0"/>
        </a:xfrm>
      </p:grpSpPr>
      <p:sp>
        <p:nvSpPr>
          <p:cNvPr id="395" name="Google Shape;395;p48"/>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Error functions and Optimizers</a:t>
            </a:r>
            <a:endParaRPr b="1" sz="3000">
              <a:solidFill>
                <a:schemeClr val="lt1"/>
              </a:solidFill>
              <a:latin typeface="Open Sans"/>
              <a:ea typeface="Open Sans"/>
              <a:cs typeface="Open Sans"/>
              <a:sym typeface="Open Sans"/>
            </a:endParaRPr>
          </a:p>
        </p:txBody>
      </p:sp>
      <p:sp>
        <p:nvSpPr>
          <p:cNvPr id="396" name="Google Shape;396;p4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02" name="Google Shape;402;p4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03" name="Google Shape;403;p49"/>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Error/Loss Functions</a:t>
            </a:r>
            <a:endParaRPr sz="4800">
              <a:solidFill>
                <a:srgbClr val="434343"/>
              </a:solidFill>
              <a:latin typeface="Economica"/>
              <a:ea typeface="Economica"/>
              <a:cs typeface="Economica"/>
              <a:sym typeface="Economica"/>
            </a:endParaRPr>
          </a:p>
        </p:txBody>
      </p:sp>
      <p:sp>
        <p:nvSpPr>
          <p:cNvPr id="404" name="Google Shape;404;p49"/>
          <p:cNvSpPr txBox="1"/>
          <p:nvPr/>
        </p:nvSpPr>
        <p:spPr>
          <a:xfrm>
            <a:off x="355975" y="1174650"/>
            <a:ext cx="8564400" cy="568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In most learning networks, error is calculated as the difference between the actual output and the predicted output.</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The function that is used to compute this error is known as </a:t>
            </a:r>
            <a:r>
              <a:rPr b="1" lang="en" sz="2000">
                <a:latin typeface="Open Sans"/>
                <a:ea typeface="Open Sans"/>
                <a:cs typeface="Open Sans"/>
                <a:sym typeface="Open Sans"/>
              </a:rPr>
              <a:t>Loss Function.</a:t>
            </a:r>
            <a:endParaRPr b="1" sz="2000">
              <a:latin typeface="Open Sans"/>
              <a:ea typeface="Open Sans"/>
              <a:cs typeface="Open Sans"/>
              <a:sym typeface="Open Sans"/>
            </a:endParaRPr>
          </a:p>
          <a:p>
            <a:pPr indent="0" lvl="0" marL="0" rtl="0" algn="l">
              <a:spcBef>
                <a:spcPts val="0"/>
              </a:spcBef>
              <a:spcAft>
                <a:spcPts val="0"/>
              </a:spcAft>
              <a:buNone/>
            </a:pPr>
            <a:r>
              <a:t/>
            </a:r>
            <a:endParaRPr b="1"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Different loss functions will give different errors for the same prediction, and thus have a considerable effect on the performance of the model.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For Binary Classification problems, the loss function usually used is known as </a:t>
            </a:r>
            <a:r>
              <a:rPr b="1" lang="en" sz="2000">
                <a:latin typeface="Open Sans"/>
                <a:ea typeface="Open Sans"/>
                <a:cs typeface="Open Sans"/>
                <a:sym typeface="Open Sans"/>
              </a:rPr>
              <a:t>Binary Cross Entropy Loss</a:t>
            </a:r>
            <a:r>
              <a:rPr lang="en" sz="2000">
                <a:latin typeface="Open Sans"/>
                <a:ea typeface="Open Sans"/>
                <a:cs typeface="Open Sans"/>
                <a:sym typeface="Open Sans"/>
              </a:rPr>
              <a:t>. We don’t need to go into the depths of this loss right now. This will be covered in later sessions.</a:t>
            </a:r>
            <a:endParaRPr sz="2000">
              <a:latin typeface="Open Sans"/>
              <a:ea typeface="Open Sans"/>
              <a:cs typeface="Open Sans"/>
              <a:sym typeface="Open Sans"/>
            </a:endParaRPr>
          </a:p>
        </p:txBody>
      </p:sp>
      <p:grpSp>
        <p:nvGrpSpPr>
          <p:cNvPr id="405" name="Google Shape;405;p49"/>
          <p:cNvGrpSpPr/>
          <p:nvPr/>
        </p:nvGrpSpPr>
        <p:grpSpPr>
          <a:xfrm>
            <a:off x="0" y="5976100"/>
            <a:ext cx="9144000" cy="919800"/>
            <a:chOff x="0" y="5976100"/>
            <a:chExt cx="9144000" cy="919800"/>
          </a:xfrm>
        </p:grpSpPr>
        <p:sp>
          <p:nvSpPr>
            <p:cNvPr id="406" name="Google Shape;406;p4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7" name="Google Shape;407;p49"/>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5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3" name="Google Shape;413;p5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14" name="Google Shape;414;p50"/>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Optimization Function</a:t>
            </a:r>
            <a:endParaRPr sz="4800">
              <a:solidFill>
                <a:srgbClr val="434343"/>
              </a:solidFill>
              <a:latin typeface="Economica"/>
              <a:ea typeface="Economica"/>
              <a:cs typeface="Economica"/>
              <a:sym typeface="Economica"/>
            </a:endParaRPr>
          </a:p>
        </p:txBody>
      </p:sp>
      <p:sp>
        <p:nvSpPr>
          <p:cNvPr id="415" name="Google Shape;415;p50"/>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Open Sans"/>
                <a:ea typeface="Open Sans"/>
                <a:cs typeface="Open Sans"/>
                <a:sym typeface="Open Sans"/>
              </a:rPr>
              <a:t>Error is a function of internal parameters of model i.e weights and bias. For eg. m and c in a straight line equation.</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For accurate predictions, one needs to </a:t>
            </a:r>
            <a:r>
              <a:rPr b="1" lang="en" sz="1900">
                <a:latin typeface="Open Sans"/>
                <a:ea typeface="Open Sans"/>
                <a:cs typeface="Open Sans"/>
                <a:sym typeface="Open Sans"/>
              </a:rPr>
              <a:t>minimize the calculated error</a:t>
            </a:r>
            <a:r>
              <a:rPr lang="en" sz="1900">
                <a:latin typeface="Open Sans"/>
                <a:ea typeface="Open Sans"/>
                <a:cs typeface="Open Sans"/>
                <a:sym typeface="Open Sans"/>
              </a:rPr>
              <a:t>.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In a neural network, this is done using back propagation. The current error is typically propagated backwards to a previous layer, where it is used to modify the weights and bias in such a way that the error is minimized.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The </a:t>
            </a:r>
            <a:r>
              <a:rPr b="1" lang="en" sz="1900">
                <a:latin typeface="Open Sans"/>
                <a:ea typeface="Open Sans"/>
                <a:cs typeface="Open Sans"/>
                <a:sym typeface="Open Sans"/>
              </a:rPr>
              <a:t>weights are modified using a function called Optimization Function</a:t>
            </a:r>
            <a:r>
              <a:rPr lang="en" sz="1900">
                <a:latin typeface="Open Sans"/>
                <a:ea typeface="Open Sans"/>
                <a:cs typeface="Open Sans"/>
                <a:sym typeface="Open Sans"/>
              </a:rPr>
              <a:t>. Optimisation functions usually calculate the gradient.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There are a number of Optimizers available such as Adam, RMSProp, SGD etc. We don’t need to get into the theory behind these optimizers right now as this will also be covered later.</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For our problem, we’ll be using RMSProp as the optimizer.</a:t>
            </a:r>
            <a:endParaRPr sz="1900">
              <a:latin typeface="Open Sans"/>
              <a:ea typeface="Open Sans"/>
              <a:cs typeface="Open Sans"/>
              <a:sym typeface="Open Sans"/>
            </a:endParaRPr>
          </a:p>
        </p:txBody>
      </p:sp>
      <p:grpSp>
        <p:nvGrpSpPr>
          <p:cNvPr id="416" name="Google Shape;416;p50"/>
          <p:cNvGrpSpPr/>
          <p:nvPr/>
        </p:nvGrpSpPr>
        <p:grpSpPr>
          <a:xfrm>
            <a:off x="0" y="5976100"/>
            <a:ext cx="9144000" cy="919800"/>
            <a:chOff x="0" y="5976100"/>
            <a:chExt cx="9144000" cy="919800"/>
          </a:xfrm>
        </p:grpSpPr>
        <p:sp>
          <p:nvSpPr>
            <p:cNvPr id="417" name="Google Shape;417;p5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18" name="Google Shape;418;p5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24" name="Google Shape;424;p5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25" name="Google Shape;425;p51"/>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rPr lang="en" sz="2300">
                <a:latin typeface="Open Sans"/>
                <a:ea typeface="Open Sans"/>
                <a:cs typeface="Open Sans"/>
                <a:sym typeface="Open Sans"/>
              </a:rPr>
              <a:t>Thus, the components of a neural network model i.e the </a:t>
            </a:r>
            <a:r>
              <a:rPr b="1" lang="en" sz="2300">
                <a:latin typeface="Open Sans"/>
                <a:ea typeface="Open Sans"/>
                <a:cs typeface="Open Sans"/>
                <a:sym typeface="Open Sans"/>
              </a:rPr>
              <a:t>activation function</a:t>
            </a:r>
            <a:r>
              <a:rPr lang="en" sz="2300">
                <a:latin typeface="Open Sans"/>
                <a:ea typeface="Open Sans"/>
                <a:cs typeface="Open Sans"/>
                <a:sym typeface="Open Sans"/>
              </a:rPr>
              <a:t>, </a:t>
            </a:r>
            <a:r>
              <a:rPr b="1" lang="en" sz="2300">
                <a:latin typeface="Open Sans"/>
                <a:ea typeface="Open Sans"/>
                <a:cs typeface="Open Sans"/>
                <a:sym typeface="Open Sans"/>
              </a:rPr>
              <a:t>loss function</a:t>
            </a:r>
            <a:r>
              <a:rPr lang="en" sz="2300">
                <a:latin typeface="Open Sans"/>
                <a:ea typeface="Open Sans"/>
                <a:cs typeface="Open Sans"/>
                <a:sym typeface="Open Sans"/>
              </a:rPr>
              <a:t> and </a:t>
            </a:r>
            <a:r>
              <a:rPr b="1" lang="en" sz="2300">
                <a:latin typeface="Open Sans"/>
                <a:ea typeface="Open Sans"/>
                <a:cs typeface="Open Sans"/>
                <a:sym typeface="Open Sans"/>
              </a:rPr>
              <a:t>optimization algorithm</a:t>
            </a:r>
            <a:r>
              <a:rPr lang="en" sz="2300">
                <a:latin typeface="Open Sans"/>
                <a:ea typeface="Open Sans"/>
                <a:cs typeface="Open Sans"/>
                <a:sym typeface="Open Sans"/>
              </a:rPr>
              <a:t> play a very important role in efficiently and effectively training a Model to produce accurate results.</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rPr lang="en" sz="2300">
                <a:latin typeface="Open Sans"/>
                <a:ea typeface="Open Sans"/>
                <a:cs typeface="Open Sans"/>
                <a:sym typeface="Open Sans"/>
              </a:rPr>
              <a:t>Different tasks require a different set of such functions to give the most optimum results.</a:t>
            </a:r>
            <a:endParaRPr sz="2300">
              <a:latin typeface="Open Sans"/>
              <a:ea typeface="Open Sans"/>
              <a:cs typeface="Open Sans"/>
              <a:sym typeface="Open Sans"/>
            </a:endParaRPr>
          </a:p>
        </p:txBody>
      </p:sp>
      <p:grpSp>
        <p:nvGrpSpPr>
          <p:cNvPr id="426" name="Google Shape;426;p51"/>
          <p:cNvGrpSpPr/>
          <p:nvPr/>
        </p:nvGrpSpPr>
        <p:grpSpPr>
          <a:xfrm>
            <a:off x="0" y="5976100"/>
            <a:ext cx="9144000" cy="919800"/>
            <a:chOff x="0" y="5976100"/>
            <a:chExt cx="9144000" cy="919800"/>
          </a:xfrm>
        </p:grpSpPr>
        <p:sp>
          <p:nvSpPr>
            <p:cNvPr id="427" name="Google Shape;427;p5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8" name="Google Shape;428;p5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87" name="Shape 87"/>
        <p:cNvGrpSpPr/>
        <p:nvPr/>
      </p:nvGrpSpPr>
      <p:grpSpPr>
        <a:xfrm>
          <a:off x="0" y="0"/>
          <a:ext cx="0" cy="0"/>
          <a:chOff x="0" y="0"/>
          <a:chExt cx="0" cy="0"/>
        </a:xfrm>
      </p:grpSpPr>
      <p:sp>
        <p:nvSpPr>
          <p:cNvPr id="88" name="Google Shape;88;p16"/>
          <p:cNvSpPr txBox="1"/>
          <p:nvPr>
            <p:ph type="title"/>
          </p:nvPr>
        </p:nvSpPr>
        <p:spPr>
          <a:xfrm>
            <a:off x="112200" y="2432325"/>
            <a:ext cx="8919600" cy="2409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Classification </a:t>
            </a:r>
            <a:endParaRPr b="1" sz="3000">
              <a:solidFill>
                <a:schemeClr val="lt1"/>
              </a:solidFill>
              <a:latin typeface="Open Sans"/>
              <a:ea typeface="Open Sans"/>
              <a:cs typeface="Open Sans"/>
              <a:sym typeface="Open Sans"/>
            </a:endParaRPr>
          </a:p>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and </a:t>
            </a:r>
            <a:endParaRPr b="1" sz="3000">
              <a:solidFill>
                <a:schemeClr val="lt1"/>
              </a:solidFill>
              <a:latin typeface="Open Sans"/>
              <a:ea typeface="Open Sans"/>
              <a:cs typeface="Open Sans"/>
              <a:sym typeface="Open Sans"/>
            </a:endParaRPr>
          </a:p>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Importance of Sigmoid Function + Recap of Logistic Regression</a:t>
            </a:r>
            <a:endParaRPr b="1" sz="3000">
              <a:solidFill>
                <a:schemeClr val="lt1"/>
              </a:solidFill>
              <a:latin typeface="Open Sans"/>
              <a:ea typeface="Open Sans"/>
              <a:cs typeface="Open Sans"/>
              <a:sym typeface="Open Sans"/>
            </a:endParaRPr>
          </a:p>
        </p:txBody>
      </p:sp>
      <p:sp>
        <p:nvSpPr>
          <p:cNvPr id="89" name="Google Shape;89;p1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5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4" name="Google Shape;434;p5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35" name="Google Shape;435;p52"/>
          <p:cNvSpPr txBox="1"/>
          <p:nvPr/>
        </p:nvSpPr>
        <p:spPr>
          <a:xfrm>
            <a:off x="0" y="170000"/>
            <a:ext cx="9228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TIP</a:t>
            </a:r>
            <a:endParaRPr sz="4500">
              <a:solidFill>
                <a:srgbClr val="434343"/>
              </a:solidFill>
              <a:latin typeface="Economica"/>
              <a:ea typeface="Economica"/>
              <a:cs typeface="Economica"/>
              <a:sym typeface="Economica"/>
            </a:endParaRPr>
          </a:p>
        </p:txBody>
      </p:sp>
      <p:sp>
        <p:nvSpPr>
          <p:cNvPr id="436" name="Google Shape;436;p52"/>
          <p:cNvSpPr txBox="1"/>
          <p:nvPr/>
        </p:nvSpPr>
        <p:spPr>
          <a:xfrm>
            <a:off x="616150" y="2340600"/>
            <a:ext cx="7701900" cy="210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200">
                <a:highlight>
                  <a:srgbClr val="D9EAD3"/>
                </a:highlight>
                <a:latin typeface="Open Sans"/>
                <a:ea typeface="Open Sans"/>
                <a:cs typeface="Open Sans"/>
                <a:sym typeface="Open Sans"/>
              </a:rPr>
              <a:t>You </a:t>
            </a:r>
            <a:r>
              <a:rPr b="1" lang="en" sz="2200">
                <a:highlight>
                  <a:srgbClr val="D9EAD3"/>
                </a:highlight>
                <a:latin typeface="Open Sans"/>
                <a:ea typeface="Open Sans"/>
                <a:cs typeface="Open Sans"/>
                <a:sym typeface="Open Sans"/>
              </a:rPr>
              <a:t>DON’T need to memorize</a:t>
            </a:r>
            <a:r>
              <a:rPr lang="en" sz="2200">
                <a:highlight>
                  <a:srgbClr val="D9EAD3"/>
                </a:highlight>
                <a:latin typeface="Open Sans"/>
                <a:ea typeface="Open Sans"/>
                <a:cs typeface="Open Sans"/>
                <a:sym typeface="Open Sans"/>
              </a:rPr>
              <a:t> </a:t>
            </a:r>
            <a:r>
              <a:rPr b="1" lang="en" sz="2200">
                <a:highlight>
                  <a:srgbClr val="D9EAD3"/>
                </a:highlight>
                <a:latin typeface="Open Sans"/>
                <a:ea typeface="Open Sans"/>
                <a:cs typeface="Open Sans"/>
                <a:sym typeface="Open Sans"/>
              </a:rPr>
              <a:t>code</a:t>
            </a:r>
            <a:r>
              <a:rPr lang="en" sz="2200">
                <a:latin typeface="Open Sans"/>
                <a:ea typeface="Open Sans"/>
                <a:cs typeface="Open Sans"/>
                <a:sym typeface="Open Sans"/>
              </a:rPr>
              <a:t> given the below notebook. But you must understand what each line of code is doing and should be able to replicate it if required for solving other problems. We have provided explanation as much as possible, if you still don’t get certain things, please don’t hesitate to put it up on </a:t>
            </a:r>
            <a:r>
              <a:rPr lang="en" sz="2200" u="sng">
                <a:solidFill>
                  <a:schemeClr val="hlink"/>
                </a:solidFill>
                <a:latin typeface="Open Sans"/>
                <a:ea typeface="Open Sans"/>
                <a:cs typeface="Open Sans"/>
                <a:sym typeface="Open Sans"/>
                <a:hlinkClick r:id="rId3"/>
              </a:rPr>
              <a:t>discuss forum</a:t>
            </a:r>
            <a:r>
              <a:rPr lang="en" sz="2200">
                <a:latin typeface="Open Sans"/>
                <a:ea typeface="Open Sans"/>
                <a:cs typeface="Open Sans"/>
                <a:sym typeface="Open Sans"/>
              </a:rPr>
              <a:t>!</a:t>
            </a:r>
            <a:endParaRPr sz="2200">
              <a:latin typeface="Open Sans"/>
              <a:ea typeface="Open Sans"/>
              <a:cs typeface="Open Sans"/>
              <a:sym typeface="Open Sans"/>
            </a:endParaRPr>
          </a:p>
        </p:txBody>
      </p:sp>
      <p:grpSp>
        <p:nvGrpSpPr>
          <p:cNvPr id="437" name="Google Shape;437;p52"/>
          <p:cNvGrpSpPr/>
          <p:nvPr/>
        </p:nvGrpSpPr>
        <p:grpSpPr>
          <a:xfrm>
            <a:off x="0" y="5976100"/>
            <a:ext cx="9144000" cy="919800"/>
            <a:chOff x="0" y="5976100"/>
            <a:chExt cx="9144000" cy="919800"/>
          </a:xfrm>
        </p:grpSpPr>
        <p:sp>
          <p:nvSpPr>
            <p:cNvPr id="438" name="Google Shape;438;p5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9" name="Google Shape;439;p52"/>
            <p:cNvPicPr preferRelativeResize="0"/>
            <p:nvPr/>
          </p:nvPicPr>
          <p:blipFill>
            <a:blip r:embed="rId4">
              <a:alphaModFix/>
            </a:blip>
            <a:stretch>
              <a:fillRect/>
            </a:stretch>
          </p:blipFill>
          <p:spPr>
            <a:xfrm>
              <a:off x="3504750" y="6128050"/>
              <a:ext cx="2053000" cy="615900"/>
            </a:xfrm>
            <a:prstGeom prst="rect">
              <a:avLst/>
            </a:prstGeom>
            <a:noFill/>
            <a:ln>
              <a:noFill/>
            </a:ln>
          </p:spPr>
        </p:pic>
      </p:grpSp>
      <p:sp>
        <p:nvSpPr>
          <p:cNvPr id="440" name="Google Shape;440;p52"/>
          <p:cNvSpPr txBox="1"/>
          <p:nvPr/>
        </p:nvSpPr>
        <p:spPr>
          <a:xfrm>
            <a:off x="1926600" y="1255300"/>
            <a:ext cx="5290800" cy="80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Learning by Doing</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46" name="Google Shape;446;p5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47" name="Google Shape;447;p53"/>
          <p:cNvSpPr txBox="1"/>
          <p:nvPr/>
        </p:nvSpPr>
        <p:spPr>
          <a:xfrm>
            <a:off x="587975" y="170000"/>
            <a:ext cx="821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Your first Neural Network for Classification</a:t>
            </a:r>
            <a:endParaRPr sz="4800">
              <a:solidFill>
                <a:srgbClr val="434343"/>
              </a:solidFill>
              <a:latin typeface="Economica"/>
              <a:ea typeface="Economica"/>
              <a:cs typeface="Economica"/>
              <a:sym typeface="Economica"/>
            </a:endParaRPr>
          </a:p>
        </p:txBody>
      </p:sp>
      <p:sp>
        <p:nvSpPr>
          <p:cNvPr id="448" name="Google Shape;448;p53"/>
          <p:cNvSpPr txBox="1"/>
          <p:nvPr/>
        </p:nvSpPr>
        <p:spPr>
          <a:xfrm>
            <a:off x="373950" y="1661100"/>
            <a:ext cx="8685600" cy="385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Open Sans"/>
                <a:ea typeface="Open Sans"/>
                <a:cs typeface="Open Sans"/>
                <a:sym typeface="Open Sans"/>
              </a:rPr>
              <a:t>In this notebook, we’ll perform binary classification using a neural network to determine whether a person is suffering from a heart disease.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https://github.com/dphi-official/Deep_Learning_Bootcamp/blob/master/DL%20For%20Classification/DL_Day6_Binary_Classification.ipynb</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Download</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Extract Zip File</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Open in Jupyter Notebook or Upload on Google Colab</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449" name="Google Shape;449;p53"/>
          <p:cNvGrpSpPr/>
          <p:nvPr/>
        </p:nvGrpSpPr>
        <p:grpSpPr>
          <a:xfrm>
            <a:off x="0" y="5976100"/>
            <a:ext cx="9144000" cy="919800"/>
            <a:chOff x="0" y="5976100"/>
            <a:chExt cx="9144000" cy="919800"/>
          </a:xfrm>
        </p:grpSpPr>
        <p:sp>
          <p:nvSpPr>
            <p:cNvPr id="450" name="Google Shape;450;p5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1" name="Google Shape;451;p53"/>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5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57" name="Google Shape;457;p5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58" name="Google Shape;458;p5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Slide Download Link</a:t>
            </a:r>
            <a:endParaRPr sz="4800">
              <a:solidFill>
                <a:srgbClr val="434343"/>
              </a:solidFill>
              <a:latin typeface="Economica"/>
              <a:ea typeface="Economica"/>
              <a:cs typeface="Economica"/>
              <a:sym typeface="Economica"/>
            </a:endParaRPr>
          </a:p>
        </p:txBody>
      </p:sp>
      <p:sp>
        <p:nvSpPr>
          <p:cNvPr id="459" name="Google Shape;459;p54"/>
          <p:cNvSpPr txBox="1"/>
          <p:nvPr/>
        </p:nvSpPr>
        <p:spPr>
          <a:xfrm>
            <a:off x="373950" y="2748825"/>
            <a:ext cx="8685600" cy="15078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a:solidFill>
                  <a:schemeClr val="dk1"/>
                </a:solidFill>
                <a:latin typeface="Open Sans"/>
                <a:ea typeface="Open Sans"/>
                <a:cs typeface="Open Sans"/>
                <a:sym typeface="Open Sans"/>
              </a:rPr>
              <a:t>You can download the slides here: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https://docs.google.com/presentation/d/19GR6Tg2E06yyJO0b4KCthauhkQoasLZFICbNL6JZP38/edit?usp=sharing</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460" name="Google Shape;460;p54"/>
          <p:cNvGrpSpPr/>
          <p:nvPr/>
        </p:nvGrpSpPr>
        <p:grpSpPr>
          <a:xfrm>
            <a:off x="0" y="5976100"/>
            <a:ext cx="9144000" cy="919800"/>
            <a:chOff x="0" y="5976100"/>
            <a:chExt cx="9144000" cy="919800"/>
          </a:xfrm>
        </p:grpSpPr>
        <p:sp>
          <p:nvSpPr>
            <p:cNvPr id="461" name="Google Shape;461;p5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2" name="Google Shape;462;p54"/>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5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68" name="Google Shape;468;p5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469" name="Google Shape;469;p55"/>
          <p:cNvGrpSpPr/>
          <p:nvPr/>
        </p:nvGrpSpPr>
        <p:grpSpPr>
          <a:xfrm>
            <a:off x="0" y="5976100"/>
            <a:ext cx="9144000" cy="919800"/>
            <a:chOff x="0" y="5976100"/>
            <a:chExt cx="9144000" cy="919800"/>
          </a:xfrm>
        </p:grpSpPr>
        <p:sp>
          <p:nvSpPr>
            <p:cNvPr id="470" name="Google Shape;470;p5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71" name="Google Shape;471;p55"/>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472" name="Google Shape;472;p55"/>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300">
                <a:latin typeface="Open Sans"/>
                <a:ea typeface="Open Sans"/>
                <a:cs typeface="Open Sans"/>
                <a:sym typeface="Open Sans"/>
              </a:rPr>
              <a:t>That’s it for the day. Thank you!</a:t>
            </a:r>
            <a:endParaRPr sz="3300">
              <a:latin typeface="Open Sans"/>
              <a:ea typeface="Open Sans"/>
              <a:cs typeface="Open Sans"/>
              <a:sym typeface="Open Sans"/>
            </a:endParaRPr>
          </a:p>
        </p:txBody>
      </p:sp>
      <p:sp>
        <p:nvSpPr>
          <p:cNvPr id="473" name="Google Shape;473;p55"/>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999999"/>
                </a:solidFill>
                <a:latin typeface="Open Sans"/>
                <a:ea typeface="Open Sans"/>
                <a:cs typeface="Open Sans"/>
                <a:sym typeface="Open Sans"/>
              </a:rPr>
              <a:t>Feel free to post any queries in the #help channel on Slack</a:t>
            </a:r>
            <a:endParaRPr sz="700">
              <a:solidFill>
                <a:srgbClr val="99999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5" name="Google Shape;95;p1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96" name="Google Shape;96;p17"/>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Classification?</a:t>
            </a:r>
            <a:endParaRPr sz="4800">
              <a:solidFill>
                <a:srgbClr val="434343"/>
              </a:solidFill>
              <a:latin typeface="Economica"/>
              <a:ea typeface="Economica"/>
              <a:cs typeface="Economica"/>
              <a:sym typeface="Economica"/>
            </a:endParaRPr>
          </a:p>
        </p:txBody>
      </p:sp>
      <p:sp>
        <p:nvSpPr>
          <p:cNvPr id="97" name="Google Shape;97;p17"/>
          <p:cNvSpPr txBox="1"/>
          <p:nvPr/>
        </p:nvSpPr>
        <p:spPr>
          <a:xfrm>
            <a:off x="463200" y="978675"/>
            <a:ext cx="8217600" cy="38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Let’s learn with some examples:</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b="1" sz="1800">
              <a:solidFill>
                <a:schemeClr val="dk1"/>
              </a:solidFill>
              <a:latin typeface="Open Sans"/>
              <a:ea typeface="Open Sans"/>
              <a:cs typeface="Open Sans"/>
              <a:sym typeface="Open Sans"/>
            </a:endParaRPr>
          </a:p>
          <a:p>
            <a:pPr indent="-342900" lvl="0" marL="4572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In </a:t>
            </a:r>
            <a:r>
              <a:rPr b="1" lang="en" sz="1800">
                <a:solidFill>
                  <a:schemeClr val="dk1"/>
                </a:solidFill>
                <a:latin typeface="Open Sans"/>
                <a:ea typeface="Open Sans"/>
                <a:cs typeface="Open Sans"/>
                <a:sym typeface="Open Sans"/>
              </a:rPr>
              <a:t>Classification we </a:t>
            </a:r>
            <a:r>
              <a:rPr lang="en" sz="1800">
                <a:solidFill>
                  <a:schemeClr val="dk1"/>
                </a:solidFill>
                <a:latin typeface="Open Sans"/>
                <a:ea typeface="Open Sans"/>
                <a:cs typeface="Open Sans"/>
                <a:sym typeface="Open Sans"/>
              </a:rPr>
              <a:t>classify the outcome into two classes (Eg: yes or no)</a:t>
            </a:r>
            <a:endParaRPr sz="1800">
              <a:solidFill>
                <a:schemeClr val="dk1"/>
              </a:solidFill>
              <a:latin typeface="Open Sans"/>
              <a:ea typeface="Open Sans"/>
              <a:cs typeface="Open Sans"/>
              <a:sym typeface="Open Sans"/>
            </a:endParaRPr>
          </a:p>
          <a:p>
            <a:pPr indent="-342900" lvl="0" marL="457200" rtl="0" algn="l">
              <a:spcBef>
                <a:spcPts val="0"/>
              </a:spcBef>
              <a:spcAft>
                <a:spcPts val="0"/>
              </a:spcAft>
              <a:buClr>
                <a:schemeClr val="dk1"/>
              </a:buClr>
              <a:buSzPts val="1800"/>
              <a:buFont typeface="Open Sans"/>
              <a:buChar char="●"/>
            </a:pPr>
            <a:r>
              <a:rPr b="1" lang="en" sz="1800">
                <a:solidFill>
                  <a:schemeClr val="dk1"/>
                </a:solidFill>
                <a:latin typeface="Open Sans"/>
                <a:ea typeface="Open Sans"/>
                <a:cs typeface="Open Sans"/>
                <a:sym typeface="Open Sans"/>
              </a:rPr>
              <a:t>Examples:</a:t>
            </a:r>
            <a:endParaRPr b="1" sz="1800">
              <a:solidFill>
                <a:schemeClr val="dk1"/>
              </a:solidFill>
              <a:latin typeface="Open Sans"/>
              <a:ea typeface="Open Sans"/>
              <a:cs typeface="Open Sans"/>
              <a:sym typeface="Open Sans"/>
            </a:endParaRPr>
          </a:p>
          <a:p>
            <a:pPr indent="-342900" lvl="1" marL="9144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Predict whether a transaction is fraud or not fraud</a:t>
            </a:r>
            <a:endParaRPr sz="1800">
              <a:solidFill>
                <a:schemeClr val="dk1"/>
              </a:solidFill>
              <a:latin typeface="Open Sans"/>
              <a:ea typeface="Open Sans"/>
              <a:cs typeface="Open Sans"/>
              <a:sym typeface="Open Sans"/>
            </a:endParaRPr>
          </a:p>
          <a:p>
            <a:pPr indent="-342900" lvl="1" marL="9144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Predict whether to give loan or not</a:t>
            </a:r>
            <a:endParaRPr sz="1800">
              <a:solidFill>
                <a:schemeClr val="dk1"/>
              </a:solidFill>
              <a:latin typeface="Open Sans"/>
              <a:ea typeface="Open Sans"/>
              <a:cs typeface="Open Sans"/>
              <a:sym typeface="Open Sans"/>
            </a:endParaRPr>
          </a:p>
          <a:p>
            <a:pPr indent="-342900" lvl="1" marL="9144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Predict whether to give college admission or not</a:t>
            </a:r>
            <a:endParaRPr sz="1800">
              <a:solidFill>
                <a:schemeClr val="dk1"/>
              </a:solidFill>
              <a:latin typeface="Open Sans"/>
              <a:ea typeface="Open Sans"/>
              <a:cs typeface="Open Sans"/>
              <a:sym typeface="Open Sans"/>
            </a:endParaRPr>
          </a:p>
          <a:p>
            <a:pPr indent="-342900" lvl="1" marL="9144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Note: There can be classification problems with more than 2 classes and it is called as multi-classification</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98" name="Google Shape;98;p17"/>
          <p:cNvPicPr preferRelativeResize="0"/>
          <p:nvPr/>
        </p:nvPicPr>
        <p:blipFill>
          <a:blip r:embed="rId3">
            <a:alphaModFix/>
          </a:blip>
          <a:stretch>
            <a:fillRect/>
          </a:stretch>
        </p:blipFill>
        <p:spPr>
          <a:xfrm>
            <a:off x="712025" y="3830225"/>
            <a:ext cx="7304049" cy="2938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4" name="Google Shape;104;p1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05" name="Google Shape;105;p18"/>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Multi-Classification?</a:t>
            </a:r>
            <a:endParaRPr sz="4800">
              <a:solidFill>
                <a:srgbClr val="434343"/>
              </a:solidFill>
              <a:latin typeface="Economica"/>
              <a:ea typeface="Economica"/>
              <a:cs typeface="Economica"/>
              <a:sym typeface="Economica"/>
            </a:endParaRPr>
          </a:p>
        </p:txBody>
      </p:sp>
      <p:sp>
        <p:nvSpPr>
          <p:cNvPr id="106" name="Google Shape;106;p18"/>
          <p:cNvSpPr txBox="1"/>
          <p:nvPr/>
        </p:nvSpPr>
        <p:spPr>
          <a:xfrm>
            <a:off x="570425" y="1131075"/>
            <a:ext cx="8217600" cy="102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Open Sans"/>
                <a:ea typeface="Open Sans"/>
                <a:cs typeface="Open Sans"/>
                <a:sym typeface="Open Sans"/>
              </a:rPr>
              <a:t>It is as simple as dividing waste into 4 categories - plastic, glass, metal, paper </a:t>
            </a:r>
            <a:r>
              <a:rPr b="1" lang="en" sz="2000">
                <a:highlight>
                  <a:srgbClr val="EA9999"/>
                </a:highlight>
                <a:latin typeface="Open Sans"/>
                <a:ea typeface="Open Sans"/>
                <a:cs typeface="Open Sans"/>
                <a:sym typeface="Open Sans"/>
              </a:rPr>
              <a:t>(we will talk about multi-classification later units)</a:t>
            </a:r>
            <a:endParaRPr b="1" sz="2000">
              <a:highlight>
                <a:srgbClr val="EA9999"/>
              </a:highlight>
              <a:latin typeface="Open Sans"/>
              <a:ea typeface="Open Sans"/>
              <a:cs typeface="Open Sans"/>
              <a:sym typeface="Open Sans"/>
            </a:endParaRPr>
          </a:p>
        </p:txBody>
      </p:sp>
      <p:pic>
        <p:nvPicPr>
          <p:cNvPr id="107" name="Google Shape;107;p18"/>
          <p:cNvPicPr preferRelativeResize="0"/>
          <p:nvPr/>
        </p:nvPicPr>
        <p:blipFill>
          <a:blip r:embed="rId3">
            <a:alphaModFix/>
          </a:blip>
          <a:stretch>
            <a:fillRect/>
          </a:stretch>
        </p:blipFill>
        <p:spPr>
          <a:xfrm>
            <a:off x="571500" y="2095500"/>
            <a:ext cx="8001000" cy="4495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3" name="Google Shape;113;p1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14" name="Google Shape;114;p19"/>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Logistic Regression</a:t>
            </a:r>
            <a:endParaRPr sz="4800">
              <a:solidFill>
                <a:srgbClr val="434343"/>
              </a:solidFill>
              <a:latin typeface="Economica"/>
              <a:ea typeface="Economica"/>
              <a:cs typeface="Economica"/>
              <a:sym typeface="Economica"/>
            </a:endParaRPr>
          </a:p>
        </p:txBody>
      </p:sp>
      <p:sp>
        <p:nvSpPr>
          <p:cNvPr id="115" name="Google Shape;115;p19"/>
          <p:cNvSpPr txBox="1"/>
          <p:nvPr/>
        </p:nvSpPr>
        <p:spPr>
          <a:xfrm>
            <a:off x="126175" y="1177775"/>
            <a:ext cx="8781000" cy="5001000"/>
          </a:xfrm>
          <a:prstGeom prst="rect">
            <a:avLst/>
          </a:prstGeom>
          <a:noFill/>
          <a:ln>
            <a:noFill/>
          </a:ln>
        </p:spPr>
        <p:txBody>
          <a:bodyPr anchorCtr="0" anchor="t" bIns="91425" lIns="91425" spcFirstLastPara="1" rIns="91425" wrap="square" tIns="91425">
            <a:noAutofit/>
          </a:bodyPr>
          <a:lstStyle/>
          <a:p>
            <a:pPr indent="-457200" lvl="0" marL="592691" rtl="0" algn="l">
              <a:lnSpc>
                <a:spcPct val="90000"/>
              </a:lnSpc>
              <a:spcBef>
                <a:spcPts val="0"/>
              </a:spcBef>
              <a:spcAft>
                <a:spcPts val="0"/>
              </a:spcAft>
              <a:buClr>
                <a:srgbClr val="434343"/>
              </a:buClr>
              <a:buSzPts val="2400"/>
              <a:buChar char="•"/>
            </a:pPr>
            <a:r>
              <a:rPr lang="en" sz="2400">
                <a:solidFill>
                  <a:srgbClr val="002060"/>
                </a:solidFill>
                <a:latin typeface="Calibri"/>
                <a:ea typeface="Calibri"/>
                <a:cs typeface="Calibri"/>
                <a:sym typeface="Calibri"/>
              </a:rPr>
              <a:t>Logistic Regression is one of the basic and popular algorithms to solve a binary classification problems</a:t>
            </a:r>
            <a:endParaRPr sz="2800">
              <a:solidFill>
                <a:schemeClr val="dk1"/>
              </a:solidFill>
              <a:latin typeface="Calibri"/>
              <a:ea typeface="Calibri"/>
              <a:cs typeface="Calibri"/>
              <a:sym typeface="Calibri"/>
            </a:endParaRPr>
          </a:p>
          <a:p>
            <a:pPr indent="-304799" lvl="0" marL="592691" rtl="0" algn="l">
              <a:lnSpc>
                <a:spcPct val="90000"/>
              </a:lnSpc>
              <a:spcBef>
                <a:spcPts val="1000"/>
              </a:spcBef>
              <a:spcAft>
                <a:spcPts val="0"/>
              </a:spcAft>
              <a:buClr>
                <a:srgbClr val="434343"/>
              </a:buClr>
              <a:buSzPts val="2400"/>
              <a:buFont typeface="Arial"/>
              <a:buNone/>
            </a:pPr>
            <a:r>
              <a:t/>
            </a:r>
            <a:endParaRPr sz="2400">
              <a:solidFill>
                <a:srgbClr val="002060"/>
              </a:solidFill>
              <a:latin typeface="Calibri"/>
              <a:ea typeface="Calibri"/>
              <a:cs typeface="Calibri"/>
              <a:sym typeface="Calibri"/>
            </a:endParaRPr>
          </a:p>
          <a:p>
            <a:pPr indent="-457200" lvl="0" marL="592691"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For each input, logistic regression outputs a probability that this input belongs to the 2 classes</a:t>
            </a:r>
            <a:endParaRPr sz="2800">
              <a:solidFill>
                <a:schemeClr val="dk1"/>
              </a:solidFill>
              <a:latin typeface="Calibri"/>
              <a:ea typeface="Calibri"/>
              <a:cs typeface="Calibri"/>
              <a:sym typeface="Calibri"/>
            </a:endParaRPr>
          </a:p>
          <a:p>
            <a:pPr indent="-457200" lvl="1" marL="1092231"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Set a probability threshold boundary and that determines which class the input belongs to  </a:t>
            </a:r>
            <a:endParaRPr sz="2400">
              <a:solidFill>
                <a:schemeClr val="dk1"/>
              </a:solidFill>
              <a:latin typeface="Calibri"/>
              <a:ea typeface="Calibri"/>
              <a:cs typeface="Calibri"/>
              <a:sym typeface="Calibri"/>
            </a:endParaRPr>
          </a:p>
          <a:p>
            <a:pPr indent="-266700" lvl="1" marL="1092231" rtl="0" algn="l">
              <a:lnSpc>
                <a:spcPct val="90000"/>
              </a:lnSpc>
              <a:spcBef>
                <a:spcPts val="500"/>
              </a:spcBef>
              <a:spcAft>
                <a:spcPts val="0"/>
              </a:spcAft>
              <a:buClr>
                <a:srgbClr val="434343"/>
              </a:buClr>
              <a:buSzPts val="3000"/>
              <a:buFont typeface="Noto Sans Symbols"/>
              <a:buNone/>
            </a:pPr>
            <a:r>
              <a:t/>
            </a:r>
            <a:endParaRPr sz="2400">
              <a:solidFill>
                <a:srgbClr val="002060"/>
              </a:solidFill>
              <a:latin typeface="Calibri"/>
              <a:ea typeface="Calibri"/>
              <a:cs typeface="Calibri"/>
              <a:sym typeface="Calibri"/>
            </a:endParaRPr>
          </a:p>
          <a:p>
            <a:pPr indent="-457200" lvl="0" marL="592691"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Binary classification problems (2 classes):</a:t>
            </a:r>
            <a:endParaRPr sz="2400">
              <a:solidFill>
                <a:srgbClr val="002060"/>
              </a:solidFill>
              <a:latin typeface="Calibri"/>
              <a:ea typeface="Calibri"/>
              <a:cs typeface="Calibri"/>
              <a:sym typeface="Calibri"/>
            </a:endParaRPr>
          </a:p>
          <a:p>
            <a:pPr indent="-457200" lvl="1" marL="1092231"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Emails (Spam / Not Spam)</a:t>
            </a:r>
            <a:endParaRPr sz="2400">
              <a:solidFill>
                <a:schemeClr val="dk1"/>
              </a:solidFill>
              <a:latin typeface="Calibri"/>
              <a:ea typeface="Calibri"/>
              <a:cs typeface="Calibri"/>
              <a:sym typeface="Calibri"/>
            </a:endParaRPr>
          </a:p>
          <a:p>
            <a:pPr indent="-457200" lvl="1" marL="1092231"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Credit Card Transactions (Fraudulent / Not Fraudulent)</a:t>
            </a:r>
            <a:endParaRPr sz="2400">
              <a:solidFill>
                <a:schemeClr val="dk1"/>
              </a:solidFill>
              <a:latin typeface="Calibri"/>
              <a:ea typeface="Calibri"/>
              <a:cs typeface="Calibri"/>
              <a:sym typeface="Calibri"/>
            </a:endParaRPr>
          </a:p>
          <a:p>
            <a:pPr indent="-457200" lvl="1" marL="1092231"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Loan Default (Yes / No)</a:t>
            </a:r>
            <a:endParaRPr sz="2400">
              <a:solidFill>
                <a:schemeClr val="dk1"/>
              </a:solidFill>
              <a:latin typeface="Calibri"/>
              <a:ea typeface="Calibri"/>
              <a:cs typeface="Calibri"/>
              <a:sym typeface="Calibri"/>
            </a:endParaRPr>
          </a:p>
          <a:p>
            <a:pPr indent="-304855" lvl="0" marL="609701" rtl="0" algn="l">
              <a:lnSpc>
                <a:spcPct val="90000"/>
              </a:lnSpc>
              <a:spcBef>
                <a:spcPts val="1000"/>
              </a:spcBef>
              <a:spcAft>
                <a:spcPts val="0"/>
              </a:spcAft>
              <a:buClr>
                <a:srgbClr val="434343"/>
              </a:buClr>
              <a:buSzPts val="2667"/>
              <a:buFont typeface="Arial"/>
              <a:buNone/>
            </a:pPr>
            <a:r>
              <a:t/>
            </a:r>
            <a:endParaRPr sz="2667">
              <a:solidFill>
                <a:srgbClr val="434343"/>
              </a:solidFill>
              <a:latin typeface="Calibri"/>
              <a:ea typeface="Calibri"/>
              <a:cs typeface="Calibri"/>
              <a:sym typeface="Calibri"/>
            </a:endParaRPr>
          </a:p>
          <a:p>
            <a:pPr indent="-304855" lvl="0" marL="609701" rtl="0" algn="l">
              <a:lnSpc>
                <a:spcPct val="90000"/>
              </a:lnSpc>
              <a:spcBef>
                <a:spcPts val="1000"/>
              </a:spcBef>
              <a:spcAft>
                <a:spcPts val="0"/>
              </a:spcAft>
              <a:buClr>
                <a:srgbClr val="434343"/>
              </a:buClr>
              <a:buSzPts val="2667"/>
              <a:buFont typeface="Arial"/>
              <a:buNone/>
            </a:pPr>
            <a:r>
              <a:t/>
            </a:r>
            <a:endParaRPr sz="2667">
              <a:solidFill>
                <a:srgbClr val="434343"/>
              </a:solidFill>
              <a:latin typeface="Calibri"/>
              <a:ea typeface="Calibri"/>
              <a:cs typeface="Calibri"/>
              <a:sym typeface="Calibri"/>
            </a:endParaRPr>
          </a:p>
          <a:p>
            <a:pPr indent="-304855" lvl="3" marL="609701" rtl="0" algn="l">
              <a:lnSpc>
                <a:spcPct val="90000"/>
              </a:lnSpc>
              <a:spcBef>
                <a:spcPts val="500"/>
              </a:spcBef>
              <a:spcAft>
                <a:spcPts val="0"/>
              </a:spcAft>
              <a:buClr>
                <a:srgbClr val="434343"/>
              </a:buClr>
              <a:buSzPts val="2667"/>
              <a:buFont typeface="Arial"/>
              <a:buNone/>
            </a:pPr>
            <a:r>
              <a:t/>
            </a:r>
            <a:endParaRPr sz="2667">
              <a:solidFill>
                <a:srgbClr val="434343"/>
              </a:solidFill>
              <a:latin typeface="Calibri"/>
              <a:ea typeface="Calibri"/>
              <a:cs typeface="Calibri"/>
              <a:sym typeface="Calibri"/>
            </a:endParaRPr>
          </a:p>
          <a:p>
            <a:pPr indent="0" lvl="0" marL="457200" rtl="0" algn="l">
              <a:spcBef>
                <a:spcPts val="0"/>
              </a:spcBef>
              <a:spcAft>
                <a:spcPts val="0"/>
              </a:spcAft>
              <a:buNone/>
            </a:pPr>
            <a:r>
              <a:t/>
            </a:r>
            <a:endParaRPr sz="2000">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1" name="Google Shape;121;p2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22" name="Google Shape;122;p20"/>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Logistic Regression</a:t>
            </a:r>
            <a:endParaRPr sz="4800">
              <a:solidFill>
                <a:srgbClr val="434343"/>
              </a:solidFill>
              <a:latin typeface="Economica"/>
              <a:ea typeface="Economica"/>
              <a:cs typeface="Economica"/>
              <a:sym typeface="Economica"/>
            </a:endParaRPr>
          </a:p>
        </p:txBody>
      </p:sp>
      <p:sp>
        <p:nvSpPr>
          <p:cNvPr id="123" name="Google Shape;123;p20"/>
          <p:cNvSpPr txBox="1"/>
          <p:nvPr/>
        </p:nvSpPr>
        <p:spPr>
          <a:xfrm>
            <a:off x="126175" y="1863575"/>
            <a:ext cx="8781000" cy="33093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sz="2000">
                <a:latin typeface="Open Sans"/>
                <a:ea typeface="Open Sans"/>
                <a:cs typeface="Open Sans"/>
                <a:sym typeface="Open Sans"/>
              </a:rPr>
              <a:t>Now, you may ask why don’t we use Linear Regression? Why do we need a new algorithm?</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rPr lang="en" sz="2000">
                <a:latin typeface="Open Sans"/>
                <a:ea typeface="Open Sans"/>
                <a:cs typeface="Open Sans"/>
                <a:sym typeface="Open Sans"/>
              </a:rPr>
              <a:t>Well, you would find all the answers in the video in the next slides.</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rPr lang="en" sz="2000">
                <a:highlight>
                  <a:srgbClr val="FFFF00"/>
                </a:highlight>
                <a:latin typeface="Open Sans"/>
                <a:ea typeface="Open Sans"/>
                <a:cs typeface="Open Sans"/>
                <a:sym typeface="Open Sans"/>
              </a:rPr>
              <a:t>The video in the next slide is a must watch, the instructor has brilliantly explained about logistic regression!</a:t>
            </a:r>
            <a:endParaRPr sz="2000">
              <a:highlight>
                <a:srgbClr val="FFFF00"/>
              </a:highlight>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9" name="Google Shape;129;p2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30" name="Google Shape;130;p21"/>
          <p:cNvSpPr txBox="1"/>
          <p:nvPr/>
        </p:nvSpPr>
        <p:spPr>
          <a:xfrm>
            <a:off x="236850" y="170000"/>
            <a:ext cx="8703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4500">
                <a:solidFill>
                  <a:srgbClr val="434343"/>
                </a:solidFill>
                <a:highlight>
                  <a:srgbClr val="FFE599"/>
                </a:highlight>
                <a:latin typeface="Economica"/>
                <a:ea typeface="Economica"/>
                <a:cs typeface="Economica"/>
                <a:sym typeface="Economica"/>
              </a:rPr>
              <a:t>Must Watch</a:t>
            </a:r>
            <a:r>
              <a:rPr lang="en" sz="4500">
                <a:solidFill>
                  <a:srgbClr val="434343"/>
                </a:solidFill>
                <a:latin typeface="Economica"/>
                <a:ea typeface="Economica"/>
                <a:cs typeface="Economica"/>
                <a:sym typeface="Economica"/>
              </a:rPr>
              <a:t> Understanding Logistic Regression</a:t>
            </a:r>
            <a:endParaRPr sz="4500">
              <a:solidFill>
                <a:srgbClr val="434343"/>
              </a:solidFill>
              <a:latin typeface="Economica"/>
              <a:ea typeface="Economica"/>
              <a:cs typeface="Economica"/>
              <a:sym typeface="Economica"/>
            </a:endParaRPr>
          </a:p>
        </p:txBody>
      </p:sp>
      <p:pic>
        <p:nvPicPr>
          <p:cNvPr descr="Logistic regression is used for classification problems in machine learning. This tutorial will show you how to use sklearn logisticregression class to solve binary classification problem to predict if a customer would buy a life insurance. At the end we have an interesting exercise for you to solve. &#10;Usually there are two types of machine learning problems (1) Linear regression where prediction value is continuous (2) Classification where predicted value is categorical. Logistic regression is used for classification problems mainly. &#10;&#10;#MachineLearning #PythonMachineLearning #MachineLearningTutorial #Python #PythonTutorial #PythonTraining #MachineLearningCource #LogisticRegression&#10;&#10;Code: https://github.com/codebasics/py/blob/master/ML/7_logistic_reg/7_logistic_regression.ipynb&#10;Exercise: Open above notebook from github and go to the end. &#10;&#10;Topics that are covered in this Video:&#10;0:01 - Theory (Explain difference between logic regression and classification) &#10;1:18 - What is logistic regression? &#10;1:26 - Classification types (Binary vs multiclass classification) &#10;1:53 - Explanation of logistic regression using the example of if person will buy insurance based on his age  &#10;5:38 - Sigmoid or Logit function  &#10;8:18 - Coding (for coding we are using an example of if a person will buy insurance or not based on his age) &#10;14:36 - sklearn predict_proba() function   &#10;15:49 - Exercise (Solve a problem of predicting employee retention based on salary, distance to work, promotion, department etc) &#10;&#10;Next Video: &#10;Machine Learning Tutorial Python - 8 Logistic Regression (Multiclass Classification): https://www.youtube.com/watch?v=J5bXOOmkopc&amp;list=PLeo1K3hjS3uvCeTYTeyfe0-rN5r8zn9rw&amp;index=9&#10;&#10;Populor Playlist:&#10;Data Science Full Course: https://www.youtube.com/playlist?list=PLeo1K3hjS3us_ELKYSj_Fth2tIEkdKXvV&#10;&#10;Data Science Project: https://www.youtube.com/watch?v=rdfbcdP75KI&amp;list=PLeo1K3hjS3uu7clOTtwsp94PcHbzqpAdg&#10;&#10;Machine learning tutorials: https://www.youtube.com/watch?v=gmvvaobm7eQ&amp;list=PLeo1K3hjS3uvCeTYTeyfe0-rN5r8zn9rw&#10;&#10;Pandas: https://www.youtube.com/watch?v=CmorAWRsCAw&amp;list=PLeo1K3hjS3uuASpe-1LjfG5f14Bnozjwy&#10;&#10;matplotlib: https://www.youtube.com/watch?v=qqwf4Vuj8oM&amp;list=PLeo1K3hjS3uu4Lr8_kro2AqaO6CFYgKOl&#10;&#10;Python: https://www.youtube.com/watch?v=eykoKxsYtow&amp;list=PLeo1K3hjS3usILfyvQlvUBokXkHPSve6S&#10;&#10;Jupyter Notebook: https://www.youtube.com/watch?v=q_BzsPxwLOE&amp;list=PLeo1K3hjS3uuZPwzACannnFSn9qHn8to8&#10;&#10;&#10;To download csv and code for all tutorials: go to https://github.com/codebasics/py, click on a green button to clone or download the entire repository and then go to relevant folder to get access to that specific file.&#10;&#10;Website: http://codebasicshub.com/&#10;Facebook: https://www.facebook.com/codebasicshub&#10;Twitter: https://twitter.com/codebasicshub" id="131" name="Google Shape;131;p21" title="Machine Learning Tutorial Python - 8:  Logistic Regression (Binary Classification)">
            <a:hlinkClick r:id="rId3"/>
          </p:cNvPr>
          <p:cNvPicPr preferRelativeResize="0"/>
          <p:nvPr/>
        </p:nvPicPr>
        <p:blipFill>
          <a:blip r:embed="rId4">
            <a:alphaModFix/>
          </a:blip>
          <a:stretch>
            <a:fillRect/>
          </a:stretch>
        </p:blipFill>
        <p:spPr>
          <a:xfrm>
            <a:off x="789388" y="975200"/>
            <a:ext cx="7640533" cy="5730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